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62" r:id="rId3"/>
    <p:sldId id="263" r:id="rId4"/>
    <p:sldId id="259" r:id="rId5"/>
    <p:sldId id="264" r:id="rId6"/>
    <p:sldId id="268" r:id="rId7"/>
    <p:sldId id="285" r:id="rId8"/>
    <p:sldId id="269" r:id="rId9"/>
    <p:sldId id="292" r:id="rId10"/>
    <p:sldId id="260" r:id="rId11"/>
    <p:sldId id="293" r:id="rId12"/>
    <p:sldId id="257" r:id="rId1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7"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F15"/>
    <a:srgbClr val="F7E7D6"/>
    <a:srgbClr val="5DC8EC"/>
    <a:srgbClr val="F8F4E9"/>
    <a:srgbClr val="B9E4F7"/>
    <a:srgbClr val="C1E6F8"/>
    <a:srgbClr val="0684BF"/>
    <a:srgbClr val="07A2D4"/>
    <a:srgbClr val="C37D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40" d="100"/>
          <a:sy n="40" d="100"/>
        </p:scale>
        <p:origin x="1548" y="-92"/>
      </p:cViewPr>
      <p:guideLst>
        <p:guide orient="horz" pos="3087"/>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5A831-BFF4-4AEA-BC3A-9110E3F2D3AE}" type="datetimeFigureOut">
              <a:rPr lang="pt-BR" smtClean="0"/>
              <a:t>23/01/2025</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CECA9-DE57-450D-A33F-5657F6233E51}" type="slidenum">
              <a:rPr lang="pt-BR" smtClean="0"/>
              <a:t>‹nº›</a:t>
            </a:fld>
            <a:endParaRPr lang="pt-BR"/>
          </a:p>
        </p:txBody>
      </p:sp>
    </p:spTree>
    <p:extLst>
      <p:ext uri="{BB962C8B-B14F-4D97-AF65-F5344CB8AC3E}">
        <p14:creationId xmlns:p14="http://schemas.microsoft.com/office/powerpoint/2010/main" val="7429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93b6ff73d_0_3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93b6ff73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3dbb4c280_0_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13dbb4c28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27c4184026_0_2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327c418402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27c4184026_0_5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327c4184026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E424A40B-808C-4B8A-A593-012DDE8C9108}" type="datetimeFigureOut">
              <a:rPr lang="pt-BR" smtClean="0"/>
              <a:t>23/01/2025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298874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424A40B-808C-4B8A-A593-012DDE8C9108}" type="datetimeFigureOut">
              <a:rPr lang="pt-BR" smtClean="0"/>
              <a:t>23/01/2025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400291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424A40B-808C-4B8A-A593-012DDE8C9108}" type="datetimeFigureOut">
              <a:rPr lang="pt-BR" smtClean="0"/>
              <a:t>23/01/2025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320483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424A40B-808C-4B8A-A593-012DDE8C9108}" type="datetimeFigureOut">
              <a:rPr lang="pt-BR" smtClean="0"/>
              <a:t>23/01/2025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350391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E424A40B-808C-4B8A-A593-012DDE8C9108}" type="datetimeFigureOut">
              <a:rPr lang="pt-BR" smtClean="0"/>
              <a:t>23/01/2025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185698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424A40B-808C-4B8A-A593-012DDE8C9108}" type="datetimeFigureOut">
              <a:rPr lang="pt-BR" smtClean="0"/>
              <a:t>23/01/2025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255191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618442"/>
            <a:ext cx="2901255"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618442"/>
            <a:ext cx="2915543"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E424A40B-808C-4B8A-A593-012DDE8C9108}" type="datetimeFigureOut">
              <a:rPr lang="pt-BR" smtClean="0"/>
              <a:t>23/01/2025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135942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E424A40B-808C-4B8A-A593-012DDE8C9108}" type="datetimeFigureOut">
              <a:rPr lang="pt-BR" smtClean="0"/>
              <a:t>23/01/2025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90050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4A40B-808C-4B8A-A593-012DDE8C9108}" type="datetimeFigureOut">
              <a:rPr lang="pt-BR" smtClean="0"/>
              <a:t>23/01/2025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312946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424A40B-808C-4B8A-A593-012DDE8C9108}" type="datetimeFigureOut">
              <a:rPr lang="pt-BR" smtClean="0"/>
              <a:t>23/01/2025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329144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424A40B-808C-4B8A-A593-012DDE8C9108}" type="datetimeFigureOut">
              <a:rPr lang="pt-BR" smtClean="0"/>
              <a:t>23/01/2025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D7D5AB-B149-4F97-AA78-E1847347E4D0}" type="slidenum">
              <a:rPr lang="pt-BR" smtClean="0"/>
              <a:t>‹nº›</a:t>
            </a:fld>
            <a:endParaRPr lang="pt-BR"/>
          </a:p>
        </p:txBody>
      </p:sp>
    </p:spTree>
    <p:extLst>
      <p:ext uri="{BB962C8B-B14F-4D97-AF65-F5344CB8AC3E}">
        <p14:creationId xmlns:p14="http://schemas.microsoft.com/office/powerpoint/2010/main" val="15161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E424A40B-808C-4B8A-A593-012DDE8C9108}" type="datetimeFigureOut">
              <a:rPr lang="pt-BR" smtClean="0"/>
              <a:t>23/01/2025</a:t>
            </a:fld>
            <a:endParaRPr lang="pt-B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pt-B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76D7D5AB-B149-4F97-AA78-E1847347E4D0}" type="slidenum">
              <a:rPr lang="pt-BR" smtClean="0"/>
              <a:t>‹nº›</a:t>
            </a:fld>
            <a:endParaRPr lang="pt-BR"/>
          </a:p>
        </p:txBody>
      </p:sp>
    </p:spTree>
    <p:extLst>
      <p:ext uri="{BB962C8B-B14F-4D97-AF65-F5344CB8AC3E}">
        <p14:creationId xmlns:p14="http://schemas.microsoft.com/office/powerpoint/2010/main" val="2647152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app.leonardo.ai/image-generation"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97911EA-89A1-90EA-E883-575F5149C312}"/>
              </a:ext>
            </a:extLst>
          </p:cNvPr>
          <p:cNvPicPr>
            <a:picLocks noChangeAspect="1"/>
          </p:cNvPicPr>
          <p:nvPr/>
        </p:nvPicPr>
        <p:blipFill>
          <a:blip r:embed="rId2"/>
          <a:stretch>
            <a:fillRect/>
          </a:stretch>
        </p:blipFill>
        <p:spPr>
          <a:xfrm>
            <a:off x="0" y="2501692"/>
            <a:ext cx="6912864" cy="7404307"/>
          </a:xfrm>
          <a:prstGeom prst="rect">
            <a:avLst/>
          </a:prstGeom>
          <a:solidFill>
            <a:schemeClr val="bg1"/>
          </a:solidFill>
        </p:spPr>
      </p:pic>
      <p:grpSp>
        <p:nvGrpSpPr>
          <p:cNvPr id="13" name="Agrupar 12">
            <a:extLst>
              <a:ext uri="{FF2B5EF4-FFF2-40B4-BE49-F238E27FC236}">
                <a16:creationId xmlns:a16="http://schemas.microsoft.com/office/drawing/2014/main" id="{44C7522A-1A27-A4F1-11A5-CF59E3967280}"/>
              </a:ext>
            </a:extLst>
          </p:cNvPr>
          <p:cNvGrpSpPr/>
          <p:nvPr/>
        </p:nvGrpSpPr>
        <p:grpSpPr>
          <a:xfrm>
            <a:off x="1645920" y="4667653"/>
            <a:ext cx="3163824" cy="3401568"/>
            <a:chOff x="2983832" y="2502568"/>
            <a:chExt cx="3031957" cy="2470485"/>
          </a:xfrm>
        </p:grpSpPr>
        <p:sp>
          <p:nvSpPr>
            <p:cNvPr id="8" name="Elipse 7">
              <a:extLst>
                <a:ext uri="{FF2B5EF4-FFF2-40B4-BE49-F238E27FC236}">
                  <a16:creationId xmlns:a16="http://schemas.microsoft.com/office/drawing/2014/main" id="{6EB36486-8D55-609A-D8EF-E9402C1F97C2}"/>
                </a:ext>
              </a:extLst>
            </p:cNvPr>
            <p:cNvSpPr/>
            <p:nvPr/>
          </p:nvSpPr>
          <p:spPr>
            <a:xfrm>
              <a:off x="2983832" y="2502568"/>
              <a:ext cx="3031957" cy="2470485"/>
            </a:xfrm>
            <a:prstGeom prst="ellipse">
              <a:avLst/>
            </a:prstGeom>
            <a:solidFill>
              <a:srgbClr val="F8F4E9"/>
            </a:solidFill>
            <a:ln>
              <a:solidFill>
                <a:srgbClr val="F8F4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SU</a:t>
              </a:r>
            </a:p>
          </p:txBody>
        </p:sp>
        <p:pic>
          <p:nvPicPr>
            <p:cNvPr id="7" name="Imagem 6">
              <a:extLst>
                <a:ext uri="{FF2B5EF4-FFF2-40B4-BE49-F238E27FC236}">
                  <a16:creationId xmlns:a16="http://schemas.microsoft.com/office/drawing/2014/main" id="{C00C3E30-9A30-26CE-49C4-2A5E8E813C4A}"/>
                </a:ext>
              </a:extLst>
            </p:cNvPr>
            <p:cNvPicPr>
              <a:picLocks noChangeAspect="1"/>
            </p:cNvPicPr>
            <p:nvPr/>
          </p:nvPicPr>
          <p:blipFill>
            <a:blip r:embed="rId3"/>
            <a:srcRect l="14364" t="15960" b="17741"/>
            <a:stretch/>
          </p:blipFill>
          <p:spPr>
            <a:xfrm>
              <a:off x="3505502" y="2974274"/>
              <a:ext cx="2245590" cy="1569206"/>
            </a:xfrm>
            <a:prstGeom prst="rect">
              <a:avLst/>
            </a:prstGeom>
            <a:solidFill>
              <a:srgbClr val="C1E6F8"/>
            </a:solidFill>
          </p:spPr>
        </p:pic>
      </p:grpSp>
      <p:sp>
        <p:nvSpPr>
          <p:cNvPr id="9" name="CaixaDeTexto 8">
            <a:extLst>
              <a:ext uri="{FF2B5EF4-FFF2-40B4-BE49-F238E27FC236}">
                <a16:creationId xmlns:a16="http://schemas.microsoft.com/office/drawing/2014/main" id="{55EBE22C-463B-FDD3-6638-C3E486D6949A}"/>
              </a:ext>
            </a:extLst>
          </p:cNvPr>
          <p:cNvSpPr txBox="1"/>
          <p:nvPr/>
        </p:nvSpPr>
        <p:spPr>
          <a:xfrm>
            <a:off x="176604" y="0"/>
            <a:ext cx="6370605" cy="2800767"/>
          </a:xfrm>
          <a:prstGeom prst="rect">
            <a:avLst/>
          </a:prstGeom>
          <a:noFill/>
        </p:spPr>
        <p:txBody>
          <a:bodyPr wrap="square" rtlCol="0">
            <a:spAutoFit/>
          </a:bodyPr>
          <a:lstStyle/>
          <a:p>
            <a:pPr algn="ctr"/>
            <a:r>
              <a:rPr lang="pt-BR" sz="6400" b="1" dirty="0">
                <a:ln>
                  <a:solidFill>
                    <a:schemeClr val="accent6">
                      <a:lumMod val="50000"/>
                    </a:schemeClr>
                  </a:solidFill>
                </a:ln>
                <a:solidFill>
                  <a:srgbClr val="C04F15"/>
                </a:solidFill>
                <a:highlight>
                  <a:srgbClr val="F8F4E9"/>
                </a:highlight>
                <a:latin typeface="+mj-lt"/>
              </a:rPr>
              <a:t>TURISMO</a:t>
            </a:r>
          </a:p>
          <a:p>
            <a:pPr algn="ctr"/>
            <a:r>
              <a:rPr lang="pt-BR" sz="6400" b="1" dirty="0">
                <a:ln>
                  <a:solidFill>
                    <a:schemeClr val="accent6">
                      <a:lumMod val="50000"/>
                    </a:schemeClr>
                  </a:solidFill>
                </a:ln>
                <a:solidFill>
                  <a:srgbClr val="C04F15"/>
                </a:solidFill>
                <a:highlight>
                  <a:srgbClr val="F8F4E9"/>
                </a:highlight>
                <a:latin typeface="+mj-lt"/>
              </a:rPr>
              <a:t> COMUNITÁRIO</a:t>
            </a:r>
          </a:p>
          <a:p>
            <a:pPr algn="ctr"/>
            <a:r>
              <a:rPr lang="pt-BR" sz="4800" b="1" dirty="0">
                <a:ln>
                  <a:solidFill>
                    <a:schemeClr val="accent6">
                      <a:lumMod val="50000"/>
                    </a:schemeClr>
                  </a:solidFill>
                </a:ln>
                <a:solidFill>
                  <a:schemeClr val="accent2">
                    <a:lumMod val="75000"/>
                  </a:schemeClr>
                </a:solidFill>
                <a:highlight>
                  <a:srgbClr val="F7E7D6"/>
                </a:highlight>
                <a:latin typeface="+mj-lt"/>
              </a:rPr>
              <a:t>INOVAÇÃO SOCIAL</a:t>
            </a:r>
            <a:endParaRPr lang="pt-BR" sz="4800" b="1" dirty="0">
              <a:ln>
                <a:solidFill>
                  <a:schemeClr val="accent6">
                    <a:lumMod val="50000"/>
                  </a:schemeClr>
                </a:solidFill>
              </a:ln>
              <a:highlight>
                <a:srgbClr val="F7E7D6"/>
              </a:highlight>
              <a:latin typeface="+mj-lt"/>
            </a:endParaRPr>
          </a:p>
        </p:txBody>
      </p:sp>
    </p:spTree>
    <p:extLst>
      <p:ext uri="{BB962C8B-B14F-4D97-AF65-F5344CB8AC3E}">
        <p14:creationId xmlns:p14="http://schemas.microsoft.com/office/powerpoint/2010/main" val="2526961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4F978-9328-8AB8-1950-813DAD7E708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FBBDB49-2B99-3C49-4AB9-CF8F29A986D2}"/>
              </a:ext>
            </a:extLst>
          </p:cNvPr>
          <p:cNvSpPr/>
          <p:nvPr/>
        </p:nvSpPr>
        <p:spPr>
          <a:xfrm>
            <a:off x="0" y="-489098"/>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FC42D3DC-79A8-371B-8274-17BD6529A689}"/>
              </a:ext>
            </a:extLst>
          </p:cNvPr>
          <p:cNvSpPr txBox="1"/>
          <p:nvPr/>
        </p:nvSpPr>
        <p:spPr>
          <a:xfrm>
            <a:off x="692443" y="6763529"/>
            <a:ext cx="5473110" cy="1446550"/>
          </a:xfrm>
          <a:prstGeom prst="rect">
            <a:avLst/>
          </a:prstGeom>
          <a:noFill/>
        </p:spPr>
        <p:txBody>
          <a:bodyPr wrap="square">
            <a:spAutoFit/>
          </a:bodyPr>
          <a:lstStyle/>
          <a:p>
            <a:pPr algn="ctr"/>
            <a:r>
              <a:rPr lang="pt-BR" sz="4400" b="1" dirty="0">
                <a:ln>
                  <a:solidFill>
                    <a:schemeClr val="accent6">
                      <a:lumMod val="50000"/>
                    </a:schemeClr>
                  </a:solidFill>
                </a:ln>
                <a:solidFill>
                  <a:srgbClr val="C04F15"/>
                </a:solidFill>
                <a:highlight>
                  <a:srgbClr val="F7E7D6"/>
                </a:highlight>
                <a:latin typeface="+mj-lt"/>
              </a:rPr>
              <a:t>PARA SABER MAIS</a:t>
            </a:r>
          </a:p>
          <a:p>
            <a:pPr algn="ctr"/>
            <a:r>
              <a:rPr lang="pt-BR" sz="4400" b="1" dirty="0">
                <a:ln>
                  <a:solidFill>
                    <a:schemeClr val="accent6">
                      <a:lumMod val="50000"/>
                    </a:schemeClr>
                  </a:solidFill>
                </a:ln>
                <a:solidFill>
                  <a:srgbClr val="C04F15"/>
                </a:solidFill>
                <a:highlight>
                  <a:srgbClr val="F7E7D6"/>
                </a:highlight>
                <a:latin typeface="+mj-lt"/>
              </a:rPr>
              <a:t> SIGA A REDE BATUC</a:t>
            </a:r>
          </a:p>
        </p:txBody>
      </p:sp>
      <p:pic>
        <p:nvPicPr>
          <p:cNvPr id="8" name="Google Shape;577;p75">
            <a:extLst>
              <a:ext uri="{FF2B5EF4-FFF2-40B4-BE49-F238E27FC236}">
                <a16:creationId xmlns:a16="http://schemas.microsoft.com/office/drawing/2014/main" id="{3F894227-71F8-B9A1-2C0D-B106C71BB509}"/>
              </a:ext>
            </a:extLst>
          </p:cNvPr>
          <p:cNvPicPr preferRelativeResize="0"/>
          <p:nvPr/>
        </p:nvPicPr>
        <p:blipFill>
          <a:blip r:embed="rId2">
            <a:alphaModFix/>
          </a:blip>
          <a:stretch>
            <a:fillRect/>
          </a:stretch>
        </p:blipFill>
        <p:spPr>
          <a:xfrm>
            <a:off x="1225087" y="980438"/>
            <a:ext cx="4407825" cy="3920175"/>
          </a:xfrm>
          <a:prstGeom prst="rect">
            <a:avLst/>
          </a:prstGeom>
          <a:noFill/>
          <a:ln>
            <a:noFill/>
          </a:ln>
        </p:spPr>
      </p:pic>
      <p:sp>
        <p:nvSpPr>
          <p:cNvPr id="11" name="Seta: para Cima 10">
            <a:extLst>
              <a:ext uri="{FF2B5EF4-FFF2-40B4-BE49-F238E27FC236}">
                <a16:creationId xmlns:a16="http://schemas.microsoft.com/office/drawing/2014/main" id="{7A5C4BBA-0CE5-48F7-263A-E63B7A1B5607}"/>
              </a:ext>
            </a:extLst>
          </p:cNvPr>
          <p:cNvSpPr/>
          <p:nvPr/>
        </p:nvSpPr>
        <p:spPr>
          <a:xfrm>
            <a:off x="2854840" y="5342973"/>
            <a:ext cx="1148317" cy="978196"/>
          </a:xfrm>
          <a:prstGeom prst="up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349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1D9F3-6706-0CAF-4B06-7CE3958E21E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23C16D0-A458-320E-6275-3478118FF9A0}"/>
              </a:ext>
            </a:extLst>
          </p:cNvPr>
          <p:cNvSpPr/>
          <p:nvPr/>
        </p:nvSpPr>
        <p:spPr>
          <a:xfrm>
            <a:off x="0" y="-537224"/>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hlinkClick r:id="rId2"/>
              </a:rPr>
              <a:t>https://chatgpt.com/</a:t>
            </a:r>
          </a:p>
          <a:p>
            <a:pPr algn="ctr"/>
            <a:endParaRPr lang="en-US" b="1" dirty="0">
              <a:solidFill>
                <a:schemeClr val="tx1"/>
              </a:solidFill>
              <a:hlinkClick r:id="rId2"/>
            </a:endParaRPr>
          </a:p>
          <a:p>
            <a:pPr algn="ctr"/>
            <a:endParaRPr lang="en-US" b="1" dirty="0">
              <a:solidFill>
                <a:schemeClr val="tx1"/>
              </a:solidFill>
              <a:hlinkClick r:id="rId2"/>
            </a:endParaRPr>
          </a:p>
          <a:p>
            <a:pPr algn="ctr"/>
            <a:r>
              <a:rPr lang="en-US" b="1" dirty="0">
                <a:solidFill>
                  <a:schemeClr val="tx1"/>
                </a:solidFill>
                <a:hlinkClick r:id="rId2"/>
              </a:rPr>
              <a:t>https://app.leonardo.ai/image-generation</a:t>
            </a: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PROMPTS</a:t>
            </a:r>
          </a:p>
          <a:p>
            <a:pPr algn="ctr"/>
            <a:endParaRPr lang="en-US" sz="1600" b="1" dirty="0">
              <a:solidFill>
                <a:schemeClr val="tx1"/>
              </a:solidFill>
            </a:endParaRPr>
          </a:p>
          <a:p>
            <a:pPr algn="ctr"/>
            <a:endParaRPr lang="en-US" sz="1600" b="1" dirty="0">
              <a:solidFill>
                <a:schemeClr val="tx1"/>
              </a:solidFill>
            </a:endParaRPr>
          </a:p>
          <a:p>
            <a:pPr algn="just"/>
            <a:r>
              <a:rPr lang="en-US" sz="1600" b="1" dirty="0" err="1">
                <a:solidFill>
                  <a:schemeClr val="tx1"/>
                </a:solidFill>
              </a:rPr>
              <a:t>LeonardoAI</a:t>
            </a:r>
            <a:r>
              <a:rPr lang="en-US" sz="1600" dirty="0">
                <a:solidFill>
                  <a:schemeClr val="tx1"/>
                </a:solidFill>
              </a:rPr>
              <a:t>: Create a vibrant, abstract, and realistic image that embodies the essence of community-based tourism, featuring a kaleidoscope of colors that evoke a sense of cultural diversity and unity, with swirling shapes and patterns that convey the connection between local communities and tourists, set against a bright blue background that represents endless sky and possibilities, with splashes of green symbolizing growth and harmony, and warm golden hues that evoke a sense of hospitality and welcoming nature, inclusive of subtle textures and organic forms that reflect the natural environment, with faces of diverse people from different cultures and age groups, smiling, interacting, and collaborating, showcasing the beauty of cross-cultural exchange and mutual understanding. More </a:t>
            </a:r>
            <a:r>
              <a:rPr lang="en-US" sz="1600" dirty="0" err="1">
                <a:solidFill>
                  <a:schemeClr val="tx1"/>
                </a:solidFill>
              </a:rPr>
              <a:t>blak</a:t>
            </a:r>
            <a:r>
              <a:rPr lang="en-US" sz="1600" dirty="0">
                <a:solidFill>
                  <a:schemeClr val="tx1"/>
                </a:solidFill>
              </a:rPr>
              <a:t> persons and mor </a:t>
            </a:r>
            <a:r>
              <a:rPr lang="en-US" sz="1600" dirty="0" err="1">
                <a:solidFill>
                  <a:schemeClr val="tx1"/>
                </a:solidFill>
              </a:rPr>
              <a:t>abstrac</a:t>
            </a:r>
            <a:r>
              <a:rPr lang="en-US" sz="1600" dirty="0">
                <a:solidFill>
                  <a:schemeClr val="tx1"/>
                </a:solidFill>
              </a:rPr>
              <a:t>.</a:t>
            </a:r>
          </a:p>
          <a:p>
            <a:pPr algn="just"/>
            <a:endParaRPr lang="en-US" sz="1600" b="1" dirty="0">
              <a:solidFill>
                <a:schemeClr val="tx1"/>
              </a:solidFill>
            </a:endParaRPr>
          </a:p>
          <a:p>
            <a:pPr algn="just"/>
            <a:endParaRPr lang="en-US" sz="1600" b="1" dirty="0">
              <a:solidFill>
                <a:schemeClr val="tx1"/>
              </a:solidFill>
            </a:endParaRPr>
          </a:p>
          <a:p>
            <a:pPr algn="just"/>
            <a:r>
              <a:rPr lang="pt-BR" sz="1600" b="1" dirty="0">
                <a:solidFill>
                  <a:schemeClr val="tx1"/>
                </a:solidFill>
              </a:rPr>
              <a:t>ChatGPT04: EM LINGUAGEM SIMPLES, faça um resumo para um ebook sobre turismo comunitário</a:t>
            </a:r>
          </a:p>
          <a:p>
            <a:pPr algn="just"/>
            <a:endParaRPr lang="pt-BR" sz="1200" b="1" dirty="0">
              <a:solidFill>
                <a:schemeClr val="tx1"/>
              </a:solidFill>
            </a:endParaRPr>
          </a:p>
          <a:p>
            <a:pPr algn="just"/>
            <a:endParaRPr lang="pt-BR" sz="1200" b="1" dirty="0">
              <a:solidFill>
                <a:schemeClr val="tx1"/>
              </a:solidFill>
            </a:endParaRPr>
          </a:p>
        </p:txBody>
      </p:sp>
    </p:spTree>
    <p:extLst>
      <p:ext uri="{BB962C8B-B14F-4D97-AF65-F5344CB8AC3E}">
        <p14:creationId xmlns:p14="http://schemas.microsoft.com/office/powerpoint/2010/main" val="230441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F3D9E-AA79-1B6F-E5E4-9B0BCAD20BF7}"/>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282853C1-97CA-DAB0-62B8-7EC37C63A1A2}"/>
              </a:ext>
            </a:extLst>
          </p:cNvPr>
          <p:cNvPicPr>
            <a:picLocks noChangeAspect="1"/>
          </p:cNvPicPr>
          <p:nvPr/>
        </p:nvPicPr>
        <p:blipFill>
          <a:blip r:embed="rId2"/>
          <a:stretch>
            <a:fillRect/>
          </a:stretch>
        </p:blipFill>
        <p:spPr>
          <a:xfrm>
            <a:off x="0" y="1901952"/>
            <a:ext cx="6858000" cy="8004048"/>
          </a:xfrm>
          <a:prstGeom prst="rect">
            <a:avLst/>
          </a:prstGeom>
        </p:spPr>
      </p:pic>
      <p:sp>
        <p:nvSpPr>
          <p:cNvPr id="3" name="CaixaDeTexto 2">
            <a:extLst>
              <a:ext uri="{FF2B5EF4-FFF2-40B4-BE49-F238E27FC236}">
                <a16:creationId xmlns:a16="http://schemas.microsoft.com/office/drawing/2014/main" id="{EF828664-BDA7-7773-2E07-BAFFED56641F}"/>
              </a:ext>
            </a:extLst>
          </p:cNvPr>
          <p:cNvSpPr txBox="1"/>
          <p:nvPr/>
        </p:nvSpPr>
        <p:spPr>
          <a:xfrm>
            <a:off x="85060" y="436794"/>
            <a:ext cx="6666614" cy="1569660"/>
          </a:xfrm>
          <a:prstGeom prst="rect">
            <a:avLst/>
          </a:prstGeom>
          <a:noFill/>
        </p:spPr>
        <p:txBody>
          <a:bodyPr wrap="square" rtlCol="0">
            <a:spAutoFit/>
          </a:bodyPr>
          <a:lstStyle/>
          <a:p>
            <a:pPr algn="ctr"/>
            <a:r>
              <a:rPr lang="pt-BR" sz="3200" b="1" dirty="0">
                <a:ln>
                  <a:solidFill>
                    <a:schemeClr val="accent6">
                      <a:lumMod val="50000"/>
                    </a:schemeClr>
                  </a:solidFill>
                </a:ln>
                <a:solidFill>
                  <a:schemeClr val="accent2">
                    <a:lumMod val="75000"/>
                  </a:schemeClr>
                </a:solidFill>
                <a:latin typeface="+mj-lt"/>
              </a:rPr>
              <a:t>INOVAÇÃO SOCIAL EM </a:t>
            </a:r>
          </a:p>
          <a:p>
            <a:pPr algn="ctr"/>
            <a:r>
              <a:rPr lang="pt-BR" sz="3200" b="1" dirty="0">
                <a:ln>
                  <a:solidFill>
                    <a:schemeClr val="accent6">
                      <a:lumMod val="50000"/>
                    </a:schemeClr>
                  </a:solidFill>
                </a:ln>
                <a:solidFill>
                  <a:schemeClr val="accent2">
                    <a:lumMod val="75000"/>
                  </a:schemeClr>
                </a:solidFill>
                <a:latin typeface="+mj-lt"/>
              </a:rPr>
              <a:t>TERRITÓRIOS E COMUNIDADES</a:t>
            </a:r>
          </a:p>
          <a:p>
            <a:pPr algn="ctr"/>
            <a:endParaRPr lang="pt-BR" sz="3200" b="1" dirty="0">
              <a:ln>
                <a:solidFill>
                  <a:schemeClr val="accent6">
                    <a:lumMod val="50000"/>
                  </a:schemeClr>
                </a:solidFill>
              </a:ln>
              <a:solidFill>
                <a:schemeClr val="accent2">
                  <a:lumMod val="75000"/>
                </a:schemeClr>
              </a:solidFill>
              <a:highlight>
                <a:srgbClr val="F8F4E9"/>
              </a:highlight>
              <a:latin typeface="+mj-lt"/>
            </a:endParaRPr>
          </a:p>
        </p:txBody>
      </p:sp>
    </p:spTree>
    <p:extLst>
      <p:ext uri="{BB962C8B-B14F-4D97-AF65-F5344CB8AC3E}">
        <p14:creationId xmlns:p14="http://schemas.microsoft.com/office/powerpoint/2010/main" val="388545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 name="Agrupar 1">
            <a:extLst>
              <a:ext uri="{FF2B5EF4-FFF2-40B4-BE49-F238E27FC236}">
                <a16:creationId xmlns:a16="http://schemas.microsoft.com/office/drawing/2014/main" id="{9CB66F1F-D5D8-94FB-92BD-6EEC0D294314}"/>
              </a:ext>
            </a:extLst>
          </p:cNvPr>
          <p:cNvGrpSpPr/>
          <p:nvPr/>
        </p:nvGrpSpPr>
        <p:grpSpPr>
          <a:xfrm>
            <a:off x="3429000" y="1068857"/>
            <a:ext cx="3124398" cy="3288821"/>
            <a:chOff x="3221363" y="3018469"/>
            <a:chExt cx="3636675" cy="3857625"/>
          </a:xfrm>
        </p:grpSpPr>
        <p:sp>
          <p:nvSpPr>
            <p:cNvPr id="221" name="Google Shape;221;p39"/>
            <p:cNvSpPr/>
            <p:nvPr/>
          </p:nvSpPr>
          <p:spPr>
            <a:xfrm>
              <a:off x="3221363" y="3018469"/>
              <a:ext cx="3636675" cy="3857625"/>
            </a:xfrm>
            <a:prstGeom prst="rect">
              <a:avLst/>
            </a:prstGeom>
            <a:solidFill>
              <a:srgbClr val="F7E7D6"/>
            </a:solidFill>
            <a:ln>
              <a:noFill/>
            </a:ln>
          </p:spPr>
          <p:txBody>
            <a:bodyPr spcFirstLastPara="1" wrap="square" lIns="68569" tIns="68569" rIns="68569" bIns="68569" anchor="ctr" anchorCtr="0">
              <a:noAutofit/>
            </a:bodyPr>
            <a:lstStyle/>
            <a:p>
              <a:pPr algn="ctr"/>
              <a:endParaRPr sz="1350">
                <a:latin typeface="Lato"/>
                <a:ea typeface="Lato"/>
                <a:cs typeface="Lato"/>
                <a:sym typeface="Lato"/>
              </a:endParaRPr>
            </a:p>
          </p:txBody>
        </p:sp>
        <p:sp>
          <p:nvSpPr>
            <p:cNvPr id="222" name="Google Shape;222;p39"/>
            <p:cNvSpPr txBox="1"/>
            <p:nvPr/>
          </p:nvSpPr>
          <p:spPr>
            <a:xfrm>
              <a:off x="3543461" y="3168664"/>
              <a:ext cx="3173849" cy="2162025"/>
            </a:xfrm>
            <a:prstGeom prst="rect">
              <a:avLst/>
            </a:prstGeom>
            <a:noFill/>
            <a:ln>
              <a:noFill/>
            </a:ln>
          </p:spPr>
          <p:txBody>
            <a:bodyPr spcFirstLastPara="1" wrap="square" lIns="68569" tIns="68569" rIns="68569" bIns="68569" anchor="t" anchorCtr="0">
              <a:noAutofit/>
            </a:bodyPr>
            <a:lstStyle/>
            <a:p>
              <a:pPr algn="ctr"/>
              <a:r>
                <a:rPr lang="pt-BR" b="1" dirty="0">
                  <a:ln>
                    <a:solidFill>
                      <a:schemeClr val="accent6">
                        <a:lumMod val="50000"/>
                      </a:schemeClr>
                    </a:solidFill>
                  </a:ln>
                  <a:highlight>
                    <a:srgbClr val="F8F4E9"/>
                  </a:highlight>
                  <a:sym typeface="Lato"/>
                </a:rPr>
                <a:t>Bacharel em Turismo e Hotelaria/ Administração</a:t>
              </a:r>
              <a:endParaRPr b="1" dirty="0">
                <a:ln>
                  <a:solidFill>
                    <a:schemeClr val="accent6">
                      <a:lumMod val="50000"/>
                    </a:schemeClr>
                  </a:solidFill>
                </a:ln>
                <a:highlight>
                  <a:srgbClr val="F8F4E9"/>
                </a:highlight>
                <a:sym typeface="Lato"/>
              </a:endParaRPr>
            </a:p>
            <a:p>
              <a:pPr algn="ctr"/>
              <a:endParaRPr b="1" dirty="0">
                <a:ln>
                  <a:solidFill>
                    <a:schemeClr val="accent6">
                      <a:lumMod val="50000"/>
                    </a:schemeClr>
                  </a:solidFill>
                </a:ln>
                <a:highlight>
                  <a:srgbClr val="F8F4E9"/>
                </a:highlight>
                <a:sym typeface="Lato"/>
              </a:endParaRPr>
            </a:p>
            <a:p>
              <a:pPr algn="ctr"/>
              <a:r>
                <a:rPr lang="pt-BR" b="1" dirty="0">
                  <a:ln>
                    <a:solidFill>
                      <a:schemeClr val="accent6">
                        <a:lumMod val="50000"/>
                      </a:schemeClr>
                    </a:solidFill>
                  </a:ln>
                  <a:highlight>
                    <a:srgbClr val="F8F4E9"/>
                  </a:highlight>
                  <a:sym typeface="Lato"/>
                </a:rPr>
                <a:t>Mestra e Doutoranda em Estado e Sociedade</a:t>
              </a:r>
              <a:endParaRPr b="1" dirty="0">
                <a:ln>
                  <a:solidFill>
                    <a:schemeClr val="accent6">
                      <a:lumMod val="50000"/>
                    </a:schemeClr>
                  </a:solidFill>
                </a:ln>
                <a:highlight>
                  <a:srgbClr val="F8F4E9"/>
                </a:highlight>
                <a:sym typeface="Lato"/>
              </a:endParaRPr>
            </a:p>
            <a:p>
              <a:pPr algn="ctr"/>
              <a:endParaRPr b="1" dirty="0">
                <a:ln>
                  <a:solidFill>
                    <a:schemeClr val="accent6">
                      <a:lumMod val="50000"/>
                    </a:schemeClr>
                  </a:solidFill>
                </a:ln>
                <a:highlight>
                  <a:srgbClr val="F8F4E9"/>
                </a:highlight>
                <a:sym typeface="Lato"/>
              </a:endParaRPr>
            </a:p>
            <a:p>
              <a:pPr algn="ctr"/>
              <a:r>
                <a:rPr lang="pt-BR" b="1" dirty="0">
                  <a:ln>
                    <a:solidFill>
                      <a:schemeClr val="accent6">
                        <a:lumMod val="50000"/>
                      </a:schemeClr>
                    </a:solidFill>
                  </a:ln>
                  <a:highlight>
                    <a:srgbClr val="F8F4E9"/>
                  </a:highlight>
                  <a:sym typeface="Lato"/>
                </a:rPr>
                <a:t>Voluntária da Rede BATUC - Turismo Comunitário da Bahia</a:t>
              </a:r>
              <a:endParaRPr b="1" dirty="0">
                <a:ln>
                  <a:solidFill>
                    <a:schemeClr val="accent6">
                      <a:lumMod val="50000"/>
                    </a:schemeClr>
                  </a:solidFill>
                </a:ln>
                <a:highlight>
                  <a:srgbClr val="F8F4E9"/>
                </a:highlight>
                <a:sym typeface="Lato"/>
              </a:endParaRPr>
            </a:p>
          </p:txBody>
        </p:sp>
      </p:grpSp>
      <p:pic>
        <p:nvPicPr>
          <p:cNvPr id="223" name="Google Shape;223;p39"/>
          <p:cNvPicPr preferRelativeResize="0"/>
          <p:nvPr/>
        </p:nvPicPr>
        <p:blipFill>
          <a:blip r:embed="rId3">
            <a:alphaModFix/>
          </a:blip>
          <a:stretch>
            <a:fillRect/>
          </a:stretch>
        </p:blipFill>
        <p:spPr>
          <a:xfrm>
            <a:off x="266895" y="1196906"/>
            <a:ext cx="2850649" cy="3144442"/>
          </a:xfrm>
          <a:prstGeom prst="rect">
            <a:avLst/>
          </a:prstGeom>
          <a:noFill/>
          <a:ln>
            <a:noFill/>
          </a:ln>
        </p:spPr>
      </p:pic>
      <p:grpSp>
        <p:nvGrpSpPr>
          <p:cNvPr id="3" name="Agrupar 2">
            <a:extLst>
              <a:ext uri="{FF2B5EF4-FFF2-40B4-BE49-F238E27FC236}">
                <a16:creationId xmlns:a16="http://schemas.microsoft.com/office/drawing/2014/main" id="{E4D86CDA-0B9D-0B5A-6B31-592F50750FDF}"/>
              </a:ext>
            </a:extLst>
          </p:cNvPr>
          <p:cNvGrpSpPr/>
          <p:nvPr/>
        </p:nvGrpSpPr>
        <p:grpSpPr>
          <a:xfrm>
            <a:off x="87004" y="4900613"/>
            <a:ext cx="3341996" cy="3713998"/>
            <a:chOff x="3221363" y="3018469"/>
            <a:chExt cx="3636675" cy="3857625"/>
          </a:xfrm>
        </p:grpSpPr>
        <p:sp>
          <p:nvSpPr>
            <p:cNvPr id="4" name="Google Shape;228;p40">
              <a:extLst>
                <a:ext uri="{FF2B5EF4-FFF2-40B4-BE49-F238E27FC236}">
                  <a16:creationId xmlns:a16="http://schemas.microsoft.com/office/drawing/2014/main" id="{75D3DDB2-946F-25A0-209C-D5BAA66EAB94}"/>
                </a:ext>
              </a:extLst>
            </p:cNvPr>
            <p:cNvSpPr/>
            <p:nvPr/>
          </p:nvSpPr>
          <p:spPr>
            <a:xfrm>
              <a:off x="3221363" y="3018469"/>
              <a:ext cx="3636675" cy="3857625"/>
            </a:xfrm>
            <a:prstGeom prst="rect">
              <a:avLst/>
            </a:prstGeom>
            <a:solidFill>
              <a:srgbClr val="F7E7D6"/>
            </a:solidFill>
            <a:ln>
              <a:noFill/>
            </a:ln>
          </p:spPr>
          <p:txBody>
            <a:bodyPr spcFirstLastPara="1" wrap="square" lIns="68569" tIns="68569" rIns="68569" bIns="68569" anchor="ctr" anchorCtr="0">
              <a:noAutofit/>
            </a:bodyPr>
            <a:lstStyle/>
            <a:p>
              <a:pPr algn="ctr"/>
              <a:endParaRPr sz="1350">
                <a:latin typeface="Lato"/>
                <a:ea typeface="Lato"/>
                <a:cs typeface="Lato"/>
                <a:sym typeface="Lato"/>
              </a:endParaRPr>
            </a:p>
          </p:txBody>
        </p:sp>
        <p:sp>
          <p:nvSpPr>
            <p:cNvPr id="5" name="Google Shape;229;p40">
              <a:extLst>
                <a:ext uri="{FF2B5EF4-FFF2-40B4-BE49-F238E27FC236}">
                  <a16:creationId xmlns:a16="http://schemas.microsoft.com/office/drawing/2014/main" id="{D7961AF6-56D7-3BFC-F970-7CD47EC3C613}"/>
                </a:ext>
              </a:extLst>
            </p:cNvPr>
            <p:cNvSpPr txBox="1"/>
            <p:nvPr/>
          </p:nvSpPr>
          <p:spPr>
            <a:xfrm>
              <a:off x="3452775" y="3291664"/>
              <a:ext cx="3173850" cy="3266043"/>
            </a:xfrm>
            <a:prstGeom prst="rect">
              <a:avLst/>
            </a:prstGeom>
            <a:noFill/>
            <a:ln>
              <a:noFill/>
            </a:ln>
          </p:spPr>
          <p:txBody>
            <a:bodyPr spcFirstLastPara="1" wrap="square" lIns="68569" tIns="68569" rIns="68569" bIns="68569" anchor="t" anchorCtr="0">
              <a:noAutofit/>
            </a:bodyPr>
            <a:lstStyle/>
            <a:p>
              <a:pPr algn="ctr"/>
              <a:r>
                <a:rPr lang="pt-BR" b="1" dirty="0">
                  <a:ln>
                    <a:solidFill>
                      <a:schemeClr val="accent6">
                        <a:lumMod val="50000"/>
                      </a:schemeClr>
                    </a:solidFill>
                  </a:ln>
                  <a:highlight>
                    <a:srgbClr val="F8F4E9"/>
                  </a:highlight>
                  <a:sym typeface="Lato"/>
                </a:rPr>
                <a:t>Bacharel em Turismo e Hotelaria/ Bacharelado em Humanidades</a:t>
              </a:r>
            </a:p>
            <a:p>
              <a:pPr algn="ctr"/>
              <a:endParaRPr lang="pt-BR" b="1" dirty="0">
                <a:ln>
                  <a:solidFill>
                    <a:schemeClr val="accent6">
                      <a:lumMod val="50000"/>
                    </a:schemeClr>
                  </a:solidFill>
                </a:ln>
                <a:highlight>
                  <a:srgbClr val="F8F4E9"/>
                </a:highlight>
                <a:sym typeface="Lato"/>
              </a:endParaRPr>
            </a:p>
            <a:p>
              <a:pPr algn="ctr"/>
              <a:r>
                <a:rPr lang="pt-BR" b="1" dirty="0">
                  <a:ln>
                    <a:solidFill>
                      <a:schemeClr val="accent6">
                        <a:lumMod val="50000"/>
                      </a:schemeClr>
                    </a:solidFill>
                  </a:ln>
                  <a:highlight>
                    <a:srgbClr val="F8F4E9"/>
                  </a:highlight>
                  <a:sym typeface="Lato"/>
                </a:rPr>
                <a:t>Mestra em Administração</a:t>
              </a:r>
            </a:p>
            <a:p>
              <a:pPr algn="ctr"/>
              <a:endParaRPr lang="pt-BR" b="1" dirty="0">
                <a:ln>
                  <a:solidFill>
                    <a:schemeClr val="accent6">
                      <a:lumMod val="50000"/>
                    </a:schemeClr>
                  </a:solidFill>
                </a:ln>
                <a:highlight>
                  <a:srgbClr val="F8F4E9"/>
                </a:highlight>
                <a:sym typeface="Lato"/>
              </a:endParaRPr>
            </a:p>
            <a:p>
              <a:pPr algn="ctr"/>
              <a:r>
                <a:rPr lang="pt-BR" b="1" dirty="0">
                  <a:ln>
                    <a:solidFill>
                      <a:schemeClr val="accent6">
                        <a:lumMod val="50000"/>
                      </a:schemeClr>
                    </a:solidFill>
                  </a:ln>
                  <a:highlight>
                    <a:srgbClr val="F8F4E9"/>
                  </a:highlight>
                  <a:sym typeface="Lato"/>
                </a:rPr>
                <a:t>Técnica ITES/UFBA</a:t>
              </a:r>
            </a:p>
            <a:p>
              <a:pPr algn="ctr"/>
              <a:endParaRPr lang="pt-BR" b="1" dirty="0">
                <a:ln>
                  <a:solidFill>
                    <a:schemeClr val="accent6">
                      <a:lumMod val="50000"/>
                    </a:schemeClr>
                  </a:solidFill>
                </a:ln>
                <a:highlight>
                  <a:srgbClr val="F8F4E9"/>
                </a:highlight>
                <a:sym typeface="Lato"/>
              </a:endParaRPr>
            </a:p>
            <a:p>
              <a:pPr algn="ctr"/>
              <a:r>
                <a:rPr lang="pt-BR" b="1" dirty="0">
                  <a:ln>
                    <a:solidFill>
                      <a:schemeClr val="accent6">
                        <a:lumMod val="50000"/>
                      </a:schemeClr>
                    </a:solidFill>
                  </a:ln>
                  <a:highlight>
                    <a:srgbClr val="F8F4E9"/>
                  </a:highlight>
                  <a:sym typeface="Lato"/>
                </a:rPr>
                <a:t>Voluntária da Rede BATUC - Turismo Comunitário da Bahia</a:t>
              </a:r>
            </a:p>
          </p:txBody>
        </p:sp>
      </p:grpSp>
      <p:pic>
        <p:nvPicPr>
          <p:cNvPr id="6" name="Google Shape;230;p40">
            <a:extLst>
              <a:ext uri="{FF2B5EF4-FFF2-40B4-BE49-F238E27FC236}">
                <a16:creationId xmlns:a16="http://schemas.microsoft.com/office/drawing/2014/main" id="{03294031-E017-B0A7-1C94-8F8557969625}"/>
              </a:ext>
            </a:extLst>
          </p:cNvPr>
          <p:cNvPicPr preferRelativeResize="0"/>
          <p:nvPr/>
        </p:nvPicPr>
        <p:blipFill>
          <a:blip r:embed="rId4">
            <a:alphaModFix/>
          </a:blip>
          <a:stretch>
            <a:fillRect/>
          </a:stretch>
        </p:blipFill>
        <p:spPr>
          <a:xfrm>
            <a:off x="3705726" y="5165557"/>
            <a:ext cx="2454442" cy="31425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6" name="Google Shape;228;p40">
            <a:extLst>
              <a:ext uri="{FF2B5EF4-FFF2-40B4-BE49-F238E27FC236}">
                <a16:creationId xmlns:a16="http://schemas.microsoft.com/office/drawing/2014/main" id="{BE8A9889-2FD2-4839-A494-F1D8B8172E39}"/>
              </a:ext>
            </a:extLst>
          </p:cNvPr>
          <p:cNvSpPr/>
          <p:nvPr/>
        </p:nvSpPr>
        <p:spPr>
          <a:xfrm>
            <a:off x="3963808" y="0"/>
            <a:ext cx="2894192" cy="9906000"/>
          </a:xfrm>
          <a:prstGeom prst="rect">
            <a:avLst/>
          </a:prstGeom>
          <a:solidFill>
            <a:srgbClr val="F7E7D6"/>
          </a:solidFill>
          <a:ln>
            <a:noFill/>
          </a:ln>
        </p:spPr>
        <p:txBody>
          <a:bodyPr spcFirstLastPara="1" wrap="square" lIns="68569" tIns="68569" rIns="68569" bIns="68569" anchor="ctr" anchorCtr="0">
            <a:noAutofit/>
          </a:bodyPr>
          <a:lstStyle/>
          <a:p>
            <a:pPr algn="ctr"/>
            <a:endParaRPr sz="1350">
              <a:latin typeface="Lato"/>
              <a:ea typeface="Lato"/>
              <a:cs typeface="Lato"/>
              <a:sym typeface="Lato"/>
            </a:endParaRPr>
          </a:p>
        </p:txBody>
      </p:sp>
      <p:sp>
        <p:nvSpPr>
          <p:cNvPr id="4" name="CaixaDeTexto 3">
            <a:extLst>
              <a:ext uri="{FF2B5EF4-FFF2-40B4-BE49-F238E27FC236}">
                <a16:creationId xmlns:a16="http://schemas.microsoft.com/office/drawing/2014/main" id="{A3939C72-0428-2C21-50D4-F35CC479796B}"/>
              </a:ext>
            </a:extLst>
          </p:cNvPr>
          <p:cNvSpPr txBox="1"/>
          <p:nvPr/>
        </p:nvSpPr>
        <p:spPr>
          <a:xfrm>
            <a:off x="4224492" y="1334091"/>
            <a:ext cx="2474020" cy="6370975"/>
          </a:xfrm>
          <a:prstGeom prst="rect">
            <a:avLst/>
          </a:prstGeom>
          <a:noFill/>
          <a:ln>
            <a:noFill/>
          </a:ln>
        </p:spPr>
        <p:txBody>
          <a:bodyPr wrap="square">
            <a:spAutoFit/>
          </a:bodyPr>
          <a:lstStyle/>
          <a:p>
            <a:pPr algn="just"/>
            <a:r>
              <a:rPr lang="pt-BR" sz="2400" b="1" dirty="0">
                <a:ln>
                  <a:solidFill>
                    <a:schemeClr val="accent6">
                      <a:lumMod val="50000"/>
                    </a:schemeClr>
                  </a:solidFill>
                </a:ln>
                <a:highlight>
                  <a:srgbClr val="F8F4E9"/>
                </a:highlight>
              </a:rPr>
              <a:t>Nesse </a:t>
            </a:r>
            <a:r>
              <a:rPr lang="pt-BR" sz="2400" b="1" dirty="0" err="1">
                <a:ln>
                  <a:solidFill>
                    <a:schemeClr val="accent6">
                      <a:lumMod val="50000"/>
                    </a:schemeClr>
                  </a:solidFill>
                </a:ln>
                <a:highlight>
                  <a:srgbClr val="F8F4E9"/>
                </a:highlight>
              </a:rPr>
              <a:t>eBook</a:t>
            </a:r>
            <a:r>
              <a:rPr lang="pt-BR" sz="2400" b="1" dirty="0">
                <a:ln>
                  <a:solidFill>
                    <a:schemeClr val="accent6">
                      <a:lumMod val="50000"/>
                    </a:schemeClr>
                  </a:solidFill>
                </a:ln>
                <a:highlight>
                  <a:srgbClr val="F8F4E9"/>
                </a:highlight>
              </a:rPr>
              <a:t>, você vai ver como o turismo comunitário é inovador, ajudando a transformar a gestão do turismo. visitante e turistas ao mesmo tempo que promove impacto positivo para todos os envolvidos</a:t>
            </a:r>
            <a:r>
              <a:rPr lang="pt-BR" b="1" dirty="0">
                <a:ln>
                  <a:solidFill>
                    <a:schemeClr val="accent6">
                      <a:lumMod val="50000"/>
                    </a:schemeClr>
                  </a:solidFill>
                </a:ln>
                <a:highlight>
                  <a:srgbClr val="F8F4E9"/>
                </a:highlight>
              </a:rPr>
              <a:t>.</a:t>
            </a:r>
          </a:p>
        </p:txBody>
      </p:sp>
      <p:sp>
        <p:nvSpPr>
          <p:cNvPr id="9" name="CaixaDeTexto 8">
            <a:extLst>
              <a:ext uri="{FF2B5EF4-FFF2-40B4-BE49-F238E27FC236}">
                <a16:creationId xmlns:a16="http://schemas.microsoft.com/office/drawing/2014/main" id="{0A81143B-2977-129A-0DB2-B91051140473}"/>
              </a:ext>
            </a:extLst>
          </p:cNvPr>
          <p:cNvSpPr txBox="1"/>
          <p:nvPr/>
        </p:nvSpPr>
        <p:spPr>
          <a:xfrm>
            <a:off x="574158" y="1334091"/>
            <a:ext cx="2894192" cy="7755969"/>
          </a:xfrm>
          <a:prstGeom prst="rect">
            <a:avLst/>
          </a:prstGeom>
          <a:noFill/>
        </p:spPr>
        <p:txBody>
          <a:bodyPr wrap="square">
            <a:spAutoFit/>
          </a:bodyPr>
          <a:lstStyle/>
          <a:p>
            <a:pPr>
              <a:buFont typeface="Arial" panose="020B0604020202020204" pitchFamily="34" charset="0"/>
              <a:buChar char="•"/>
            </a:pPr>
            <a:r>
              <a:rPr lang="pt-BR" sz="2400" dirty="0">
                <a:ln>
                  <a:solidFill>
                    <a:schemeClr val="accent6">
                      <a:lumMod val="50000"/>
                    </a:schemeClr>
                  </a:solidFill>
                </a:ln>
                <a:highlight>
                  <a:srgbClr val="F8F4E9"/>
                </a:highlight>
              </a:rPr>
              <a:t>Colabore com as comunidades fortalecendo e ajudando a preservarem suas tradições.</a:t>
            </a:r>
          </a:p>
          <a:p>
            <a:pPr>
              <a:buFont typeface="Arial" panose="020B0604020202020204" pitchFamily="34" charset="0"/>
              <a:buChar char="•"/>
            </a:pPr>
            <a:endParaRPr lang="pt-BR" sz="2400" dirty="0">
              <a:ln>
                <a:solidFill>
                  <a:schemeClr val="accent6">
                    <a:lumMod val="50000"/>
                  </a:schemeClr>
                </a:solidFill>
              </a:ln>
              <a:highlight>
                <a:srgbClr val="F8F4E9"/>
              </a:highlight>
            </a:endParaRPr>
          </a:p>
          <a:p>
            <a:pPr>
              <a:buFont typeface="Arial" panose="020B0604020202020204" pitchFamily="34" charset="0"/>
              <a:buChar char="•"/>
            </a:pPr>
            <a:r>
              <a:rPr lang="pt-BR" sz="2400" dirty="0">
                <a:ln>
                  <a:solidFill>
                    <a:schemeClr val="accent6">
                      <a:lumMod val="50000"/>
                    </a:schemeClr>
                  </a:solidFill>
                </a:ln>
                <a:highlight>
                  <a:srgbClr val="F8F4E9"/>
                </a:highlight>
              </a:rPr>
              <a:t> Valorize o respeito a natureza, com atividades que não prejudicam o meio ambiente.</a:t>
            </a:r>
          </a:p>
          <a:p>
            <a:pPr>
              <a:buFont typeface="Arial" panose="020B0604020202020204" pitchFamily="34" charset="0"/>
              <a:buChar char="•"/>
            </a:pPr>
            <a:endParaRPr lang="pt-BR" sz="2400" dirty="0">
              <a:ln>
                <a:solidFill>
                  <a:schemeClr val="accent6">
                    <a:lumMod val="50000"/>
                  </a:schemeClr>
                </a:solidFill>
              </a:ln>
              <a:highlight>
                <a:srgbClr val="F8F4E9"/>
              </a:highlight>
            </a:endParaRPr>
          </a:p>
          <a:p>
            <a:pPr>
              <a:buFont typeface="Arial" panose="020B0604020202020204" pitchFamily="34" charset="0"/>
              <a:buChar char="•"/>
            </a:pPr>
            <a:r>
              <a:rPr lang="pt-BR" sz="2400" dirty="0">
                <a:ln>
                  <a:solidFill>
                    <a:schemeClr val="accent6">
                      <a:lumMod val="50000"/>
                    </a:schemeClr>
                  </a:solidFill>
                </a:ln>
                <a:highlight>
                  <a:srgbClr val="F8F4E9"/>
                </a:highlight>
              </a:rPr>
              <a:t>Ofereça e aprecie vivências reais e humanas, conectando pessoas de forma significativa.</a:t>
            </a:r>
          </a:p>
          <a:p>
            <a:endParaRPr lang="pt-BR" sz="2400" dirty="0">
              <a:ln>
                <a:solidFill>
                  <a:schemeClr val="accent6">
                    <a:lumMod val="50000"/>
                  </a:schemeClr>
                </a:solidFill>
              </a:ln>
              <a:highlight>
                <a:srgbClr val="F8F4E9"/>
              </a:highlight>
            </a:endParaRPr>
          </a:p>
          <a:p>
            <a:r>
              <a:rPr lang="pt-BR" dirty="0">
                <a:ln>
                  <a:solidFill>
                    <a:schemeClr val="accent6">
                      <a:lumMod val="50000"/>
                    </a:schemeClr>
                  </a:solidFill>
                </a:ln>
                <a:highlight>
                  <a:srgbClr val="F8F4E9"/>
                </a:highlight>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C5936BF5-C505-50ED-BC7E-0EB614B0C18E}"/>
              </a:ext>
            </a:extLst>
          </p:cNvPr>
          <p:cNvSpPr/>
          <p:nvPr/>
        </p:nvSpPr>
        <p:spPr>
          <a:xfrm>
            <a:off x="0" y="0"/>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09FBB10-C5E1-9E89-BE1F-815A5B7787BD}"/>
              </a:ext>
            </a:extLst>
          </p:cNvPr>
          <p:cNvSpPr txBox="1"/>
          <p:nvPr/>
        </p:nvSpPr>
        <p:spPr>
          <a:xfrm>
            <a:off x="2171700" y="1869978"/>
            <a:ext cx="2514600" cy="1569660"/>
          </a:xfrm>
          <a:prstGeom prst="rect">
            <a:avLst/>
          </a:prstGeom>
          <a:noFill/>
        </p:spPr>
        <p:txBody>
          <a:bodyPr wrap="square" rtlCol="0">
            <a:spAutoFit/>
          </a:bodyPr>
          <a:lstStyle/>
          <a:p>
            <a:pPr algn="ctr"/>
            <a:r>
              <a:rPr lang="pt-BR" sz="9600" b="1" dirty="0">
                <a:ln>
                  <a:solidFill>
                    <a:schemeClr val="accent6">
                      <a:lumMod val="50000"/>
                    </a:schemeClr>
                  </a:solidFill>
                </a:ln>
                <a:solidFill>
                  <a:srgbClr val="A94F15"/>
                </a:solidFill>
                <a:latin typeface="+mj-lt"/>
              </a:rPr>
              <a:t>01</a:t>
            </a:r>
          </a:p>
        </p:txBody>
      </p:sp>
      <p:sp>
        <p:nvSpPr>
          <p:cNvPr id="3" name="CaixaDeTexto 2">
            <a:extLst>
              <a:ext uri="{FF2B5EF4-FFF2-40B4-BE49-F238E27FC236}">
                <a16:creationId xmlns:a16="http://schemas.microsoft.com/office/drawing/2014/main" id="{AEB37054-071B-5040-C59F-79CB65077FE0}"/>
              </a:ext>
            </a:extLst>
          </p:cNvPr>
          <p:cNvSpPr txBox="1"/>
          <p:nvPr/>
        </p:nvSpPr>
        <p:spPr>
          <a:xfrm>
            <a:off x="191386" y="5309616"/>
            <a:ext cx="6666614" cy="2616101"/>
          </a:xfrm>
          <a:prstGeom prst="rect">
            <a:avLst/>
          </a:prstGeom>
          <a:noFill/>
        </p:spPr>
        <p:txBody>
          <a:bodyPr wrap="square" rtlCol="0">
            <a:spAutoFit/>
          </a:bodyPr>
          <a:lstStyle/>
          <a:p>
            <a:pPr algn="ctr"/>
            <a:r>
              <a:rPr lang="pt-BR" sz="4400" b="1" dirty="0">
                <a:ln>
                  <a:solidFill>
                    <a:schemeClr val="accent6">
                      <a:lumMod val="50000"/>
                    </a:schemeClr>
                  </a:solidFill>
                </a:ln>
                <a:solidFill>
                  <a:schemeClr val="accent2">
                    <a:lumMod val="75000"/>
                  </a:schemeClr>
                </a:solidFill>
                <a:highlight>
                  <a:srgbClr val="F7E7D6"/>
                </a:highlight>
                <a:latin typeface="+mj-lt"/>
              </a:rPr>
              <a:t>VOCÊ JÁ OUVIU FALAR EM TURISMO COMUNITÁRIO?</a:t>
            </a:r>
          </a:p>
          <a:p>
            <a:pPr algn="ctr"/>
            <a:endParaRPr lang="pt-BR" sz="4400" b="1" dirty="0">
              <a:ln>
                <a:solidFill>
                  <a:schemeClr val="accent6">
                    <a:lumMod val="50000"/>
                  </a:schemeClr>
                </a:solidFill>
              </a:ln>
              <a:solidFill>
                <a:schemeClr val="accent2">
                  <a:lumMod val="75000"/>
                </a:schemeClr>
              </a:solidFill>
              <a:highlight>
                <a:srgbClr val="F7E7D6"/>
              </a:highlight>
              <a:latin typeface="+mj-lt"/>
            </a:endParaRPr>
          </a:p>
          <a:p>
            <a:pPr algn="ctr"/>
            <a:endParaRPr lang="pt-BR" sz="3200" b="1" dirty="0">
              <a:ln>
                <a:solidFill>
                  <a:schemeClr val="accent6">
                    <a:lumMod val="50000"/>
                  </a:schemeClr>
                </a:solidFill>
              </a:ln>
              <a:solidFill>
                <a:schemeClr val="accent2">
                  <a:lumMod val="75000"/>
                </a:schemeClr>
              </a:solidFill>
              <a:highlight>
                <a:srgbClr val="F8F4E9"/>
              </a:highlight>
              <a:latin typeface="+mj-lt"/>
            </a:endParaRPr>
          </a:p>
        </p:txBody>
      </p:sp>
    </p:spTree>
    <p:extLst>
      <p:ext uri="{BB962C8B-B14F-4D97-AF65-F5344CB8AC3E}">
        <p14:creationId xmlns:p14="http://schemas.microsoft.com/office/powerpoint/2010/main" val="2330493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D645-EC5F-70CE-388B-48BCA48707B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79870684-7C06-9749-1F47-B6BBF710E7EA}"/>
              </a:ext>
            </a:extLst>
          </p:cNvPr>
          <p:cNvSpPr/>
          <p:nvPr/>
        </p:nvSpPr>
        <p:spPr>
          <a:xfrm>
            <a:off x="0" y="0"/>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256063C-A296-27EF-524F-DFF1A9CCF7FA}"/>
              </a:ext>
            </a:extLst>
          </p:cNvPr>
          <p:cNvSpPr txBox="1"/>
          <p:nvPr/>
        </p:nvSpPr>
        <p:spPr>
          <a:xfrm>
            <a:off x="789750" y="790713"/>
            <a:ext cx="5471477" cy="3293209"/>
          </a:xfrm>
          <a:prstGeom prst="rect">
            <a:avLst/>
          </a:prstGeom>
          <a:noFill/>
        </p:spPr>
        <p:txBody>
          <a:bodyPr wrap="square" rtlCol="0">
            <a:spAutoFit/>
          </a:bodyPr>
          <a:lstStyle/>
          <a:p>
            <a:pPr algn="ctr"/>
            <a:r>
              <a:rPr lang="pt-BR" sz="4400" b="1" dirty="0">
                <a:ln>
                  <a:solidFill>
                    <a:schemeClr val="accent6">
                      <a:lumMod val="50000"/>
                    </a:schemeClr>
                  </a:solidFill>
                </a:ln>
                <a:solidFill>
                  <a:schemeClr val="accent3"/>
                </a:solidFill>
                <a:highlight>
                  <a:srgbClr val="F7E7D6"/>
                </a:highlight>
                <a:latin typeface="+mj-lt"/>
                <a:sym typeface="Lato"/>
              </a:rPr>
              <a:t>Você já ouviu falar nos  segmentos e formas de gestão do Turismo abaixo?</a:t>
            </a:r>
          </a:p>
          <a:p>
            <a:pPr algn="ctr"/>
            <a:endParaRPr lang="pt-BR" sz="3200" b="1" dirty="0">
              <a:ln>
                <a:solidFill>
                  <a:schemeClr val="accent6">
                    <a:lumMod val="50000"/>
                  </a:schemeClr>
                </a:solidFill>
              </a:ln>
              <a:solidFill>
                <a:schemeClr val="accent2">
                  <a:lumMod val="75000"/>
                </a:schemeClr>
              </a:solidFill>
              <a:highlight>
                <a:srgbClr val="F8F4E9"/>
              </a:highlight>
              <a:latin typeface="+mj-lt"/>
            </a:endParaRPr>
          </a:p>
        </p:txBody>
      </p:sp>
      <p:grpSp>
        <p:nvGrpSpPr>
          <p:cNvPr id="5" name="Agrupar 4">
            <a:extLst>
              <a:ext uri="{FF2B5EF4-FFF2-40B4-BE49-F238E27FC236}">
                <a16:creationId xmlns:a16="http://schemas.microsoft.com/office/drawing/2014/main" id="{67FDA1D7-E792-BDE8-A477-DAA8A5DB1B21}"/>
              </a:ext>
            </a:extLst>
          </p:cNvPr>
          <p:cNvGrpSpPr/>
          <p:nvPr/>
        </p:nvGrpSpPr>
        <p:grpSpPr>
          <a:xfrm>
            <a:off x="0" y="3947205"/>
            <a:ext cx="6878025" cy="4975534"/>
            <a:chOff x="-72134" y="2652334"/>
            <a:chExt cx="6878025" cy="4975534"/>
          </a:xfrm>
        </p:grpSpPr>
        <p:sp>
          <p:nvSpPr>
            <p:cNvPr id="273" name="Google Shape;273;p44"/>
            <p:cNvSpPr/>
            <p:nvPr/>
          </p:nvSpPr>
          <p:spPr>
            <a:xfrm>
              <a:off x="4610908" y="4511776"/>
              <a:ext cx="1133550" cy="1056150"/>
            </a:xfrm>
            <a:prstGeom prst="ellipse">
              <a:avLst/>
            </a:prstGeom>
            <a:solidFill>
              <a:schemeClr val="lt2"/>
            </a:solidFill>
            <a:ln>
              <a:noFill/>
            </a:ln>
          </p:spPr>
          <p:txBody>
            <a:bodyPr spcFirstLastPara="1" wrap="square" lIns="68569" tIns="68569" rIns="68569" bIns="68569" anchor="ctr" anchorCtr="0">
              <a:noAutofit/>
            </a:bodyPr>
            <a:lstStyle/>
            <a:p>
              <a:pPr algn="ctr"/>
              <a:r>
                <a:rPr lang="pt-BR" sz="1200" b="1" dirty="0">
                  <a:solidFill>
                    <a:schemeClr val="dk1"/>
                  </a:solidFill>
                  <a:latin typeface="Lato"/>
                  <a:ea typeface="Lato"/>
                  <a:cs typeface="Lato"/>
                  <a:sym typeface="Lato"/>
                </a:rPr>
                <a:t>Eco</a:t>
              </a:r>
              <a:endParaRPr sz="1200" b="1" dirty="0">
                <a:solidFill>
                  <a:schemeClr val="dk1"/>
                </a:solidFill>
                <a:latin typeface="Lato"/>
                <a:ea typeface="Lato"/>
                <a:cs typeface="Lato"/>
                <a:sym typeface="Lato"/>
              </a:endParaRPr>
            </a:p>
            <a:p>
              <a:pPr algn="ctr"/>
              <a:r>
                <a:rPr lang="pt-BR" sz="1200" b="1" dirty="0">
                  <a:solidFill>
                    <a:schemeClr val="dk1"/>
                  </a:solidFill>
                  <a:latin typeface="Lato"/>
                  <a:ea typeface="Lato"/>
                  <a:cs typeface="Lato"/>
                  <a:sym typeface="Lato"/>
                </a:rPr>
                <a:t>Turismo</a:t>
              </a:r>
              <a:endParaRPr sz="1200" b="1" dirty="0">
                <a:solidFill>
                  <a:schemeClr val="dk1"/>
                </a:solidFill>
                <a:latin typeface="Lato"/>
                <a:ea typeface="Lato"/>
                <a:cs typeface="Lato"/>
                <a:sym typeface="Lato"/>
              </a:endParaRPr>
            </a:p>
          </p:txBody>
        </p:sp>
        <p:sp>
          <p:nvSpPr>
            <p:cNvPr id="292" name="Google Shape;292;p44"/>
            <p:cNvSpPr/>
            <p:nvPr/>
          </p:nvSpPr>
          <p:spPr>
            <a:xfrm>
              <a:off x="4122429" y="2652334"/>
              <a:ext cx="1224341" cy="908775"/>
            </a:xfrm>
            <a:prstGeom prst="ellipse">
              <a:avLst/>
            </a:prstGeom>
            <a:solidFill>
              <a:srgbClr val="B6D7A8"/>
            </a:solidFill>
            <a:ln>
              <a:noFill/>
            </a:ln>
          </p:spPr>
          <p:txBody>
            <a:bodyPr spcFirstLastPara="1" wrap="square" lIns="68569" tIns="68569" rIns="68569" bIns="68569" anchor="ctr" anchorCtr="0">
              <a:noAutofit/>
            </a:bodyPr>
            <a:lstStyle/>
            <a:p>
              <a:pPr algn="ctr"/>
              <a:r>
                <a:rPr lang="pt-BR" sz="1350" b="1" dirty="0">
                  <a:solidFill>
                    <a:srgbClr val="C04F15"/>
                  </a:solidFill>
                  <a:latin typeface="Lato"/>
                  <a:ea typeface="Lato"/>
                  <a:cs typeface="Lato"/>
                  <a:sym typeface="Lato"/>
                </a:rPr>
                <a:t>Turismo </a:t>
              </a:r>
              <a:endParaRPr sz="1350" b="1" dirty="0">
                <a:solidFill>
                  <a:srgbClr val="C04F15"/>
                </a:solidFill>
                <a:latin typeface="Lato"/>
                <a:ea typeface="Lato"/>
                <a:cs typeface="Lato"/>
                <a:sym typeface="Lato"/>
              </a:endParaRPr>
            </a:p>
            <a:p>
              <a:pPr algn="ctr"/>
              <a:r>
                <a:rPr lang="pt-BR" sz="1350" b="1" dirty="0">
                  <a:solidFill>
                    <a:srgbClr val="C04F15"/>
                  </a:solidFill>
                  <a:latin typeface="Lato"/>
                  <a:ea typeface="Lato"/>
                  <a:cs typeface="Lato"/>
                  <a:sym typeface="Lato"/>
                </a:rPr>
                <a:t>Cultural</a:t>
              </a:r>
              <a:endParaRPr sz="1350" b="1" dirty="0">
                <a:solidFill>
                  <a:srgbClr val="C04F15"/>
                </a:solidFill>
                <a:latin typeface="Lato"/>
                <a:ea typeface="Lato"/>
                <a:cs typeface="Lato"/>
                <a:sym typeface="Lato"/>
              </a:endParaRPr>
            </a:p>
          </p:txBody>
        </p:sp>
        <p:grpSp>
          <p:nvGrpSpPr>
            <p:cNvPr id="6" name="Agrupar 5">
              <a:extLst>
                <a:ext uri="{FF2B5EF4-FFF2-40B4-BE49-F238E27FC236}">
                  <a16:creationId xmlns:a16="http://schemas.microsoft.com/office/drawing/2014/main" id="{FA6E3647-5FAD-9224-79AB-29CFE9800355}"/>
                </a:ext>
              </a:extLst>
            </p:cNvPr>
            <p:cNvGrpSpPr/>
            <p:nvPr/>
          </p:nvGrpSpPr>
          <p:grpSpPr>
            <a:xfrm>
              <a:off x="950419" y="3074813"/>
              <a:ext cx="5855472" cy="4553055"/>
              <a:chOff x="950419" y="3074813"/>
              <a:chExt cx="5855472" cy="4553055"/>
            </a:xfrm>
          </p:grpSpPr>
          <p:grpSp>
            <p:nvGrpSpPr>
              <p:cNvPr id="275" name="Google Shape;275;p44"/>
              <p:cNvGrpSpPr/>
              <p:nvPr/>
            </p:nvGrpSpPr>
            <p:grpSpPr>
              <a:xfrm>
                <a:off x="4411824" y="3123201"/>
                <a:ext cx="1676519" cy="1581169"/>
                <a:chOff x="1272550" y="805175"/>
                <a:chExt cx="2946300" cy="2781300"/>
              </a:xfrm>
            </p:grpSpPr>
            <p:sp>
              <p:nvSpPr>
                <p:cNvPr id="276" name="Google Shape;276;p44"/>
                <p:cNvSpPr/>
                <p:nvPr/>
              </p:nvSpPr>
              <p:spPr>
                <a:xfrm>
                  <a:off x="1272550" y="805175"/>
                  <a:ext cx="2946300" cy="2781300"/>
                </a:xfrm>
                <a:prstGeom prst="ellipse">
                  <a:avLst/>
                </a:prstGeom>
                <a:solidFill>
                  <a:srgbClr val="76A5AF"/>
                </a:solidFill>
                <a:ln>
                  <a:noFill/>
                </a:ln>
              </p:spPr>
              <p:txBody>
                <a:bodyPr spcFirstLastPara="1" wrap="square" lIns="68569" tIns="68569" rIns="68569" bIns="68569" anchor="ctr" anchorCtr="0">
                  <a:noAutofit/>
                </a:bodyPr>
                <a:lstStyle/>
                <a:p>
                  <a:pPr algn="ctr"/>
                  <a:endParaRPr sz="1350">
                    <a:solidFill>
                      <a:srgbClr val="C04F15"/>
                    </a:solidFill>
                    <a:latin typeface="Lato"/>
                    <a:ea typeface="Lato"/>
                    <a:cs typeface="Lato"/>
                    <a:sym typeface="Lato"/>
                  </a:endParaRPr>
                </a:p>
              </p:txBody>
            </p:sp>
            <p:sp>
              <p:nvSpPr>
                <p:cNvPr id="277" name="Google Shape;277;p44"/>
                <p:cNvSpPr txBox="1"/>
                <p:nvPr/>
              </p:nvSpPr>
              <p:spPr>
                <a:xfrm>
                  <a:off x="1551950" y="1376675"/>
                  <a:ext cx="2349300" cy="1536600"/>
                </a:xfrm>
                <a:prstGeom prst="rect">
                  <a:avLst/>
                </a:prstGeom>
                <a:noFill/>
                <a:ln>
                  <a:noFill/>
                </a:ln>
              </p:spPr>
              <p:txBody>
                <a:bodyPr spcFirstLastPara="1" wrap="square" lIns="68569" tIns="68569" rIns="68569" bIns="68569" anchor="ctr" anchorCtr="0">
                  <a:noAutofit/>
                </a:bodyPr>
                <a:lstStyle/>
                <a:p>
                  <a:pPr algn="ctr"/>
                  <a:r>
                    <a:rPr lang="pt-BR" sz="1650" b="1">
                      <a:solidFill>
                        <a:srgbClr val="C04F15"/>
                      </a:solidFill>
                      <a:latin typeface="Lato"/>
                      <a:ea typeface="Lato"/>
                      <a:cs typeface="Lato"/>
                      <a:sym typeface="Lato"/>
                    </a:rPr>
                    <a:t>Afroturismo</a:t>
                  </a:r>
                  <a:endParaRPr sz="1650" b="1">
                    <a:solidFill>
                      <a:srgbClr val="C04F15"/>
                    </a:solidFill>
                    <a:latin typeface="Lato"/>
                    <a:ea typeface="Lato"/>
                    <a:cs typeface="Lato"/>
                    <a:sym typeface="Lato"/>
                  </a:endParaRPr>
                </a:p>
              </p:txBody>
            </p:sp>
          </p:grpSp>
          <p:grpSp>
            <p:nvGrpSpPr>
              <p:cNvPr id="278" name="Google Shape;278;p44"/>
              <p:cNvGrpSpPr/>
              <p:nvPr/>
            </p:nvGrpSpPr>
            <p:grpSpPr>
              <a:xfrm>
                <a:off x="1106766" y="3161378"/>
                <a:ext cx="1724027" cy="1620177"/>
                <a:chOff x="1272550" y="805175"/>
                <a:chExt cx="2946300" cy="2781300"/>
              </a:xfrm>
            </p:grpSpPr>
            <p:sp>
              <p:nvSpPr>
                <p:cNvPr id="279" name="Google Shape;279;p44"/>
                <p:cNvSpPr/>
                <p:nvPr/>
              </p:nvSpPr>
              <p:spPr>
                <a:xfrm>
                  <a:off x="1272550" y="805175"/>
                  <a:ext cx="2946300" cy="2781300"/>
                </a:xfrm>
                <a:prstGeom prst="ellipse">
                  <a:avLst/>
                </a:prstGeom>
                <a:solidFill>
                  <a:srgbClr val="93C47D"/>
                </a:solidFill>
                <a:ln>
                  <a:noFill/>
                </a:ln>
              </p:spPr>
              <p:txBody>
                <a:bodyPr spcFirstLastPara="1" wrap="square" lIns="68569" tIns="68569" rIns="68569" bIns="68569" anchor="ctr" anchorCtr="0">
                  <a:noAutofit/>
                </a:bodyPr>
                <a:lstStyle/>
                <a:p>
                  <a:pPr algn="ctr"/>
                  <a:endParaRPr sz="1350">
                    <a:solidFill>
                      <a:srgbClr val="C04F15"/>
                    </a:solidFill>
                    <a:latin typeface="Lato"/>
                    <a:ea typeface="Lato"/>
                    <a:cs typeface="Lato"/>
                    <a:sym typeface="Lato"/>
                  </a:endParaRPr>
                </a:p>
              </p:txBody>
            </p:sp>
            <p:sp>
              <p:nvSpPr>
                <p:cNvPr id="280" name="Google Shape;280;p44"/>
                <p:cNvSpPr txBox="1"/>
                <p:nvPr/>
              </p:nvSpPr>
              <p:spPr>
                <a:xfrm>
                  <a:off x="1551950" y="1376675"/>
                  <a:ext cx="2349300" cy="1536600"/>
                </a:xfrm>
                <a:prstGeom prst="rect">
                  <a:avLst/>
                </a:prstGeom>
                <a:solidFill>
                  <a:srgbClr val="93C47D"/>
                </a:solidFill>
                <a:ln>
                  <a:noFill/>
                </a:ln>
              </p:spPr>
              <p:txBody>
                <a:bodyPr spcFirstLastPara="1" wrap="square" lIns="68569" tIns="68569" rIns="68569" bIns="68569" anchor="ctr" anchorCtr="0">
                  <a:noAutofit/>
                </a:bodyPr>
                <a:lstStyle/>
                <a:p>
                  <a:pPr algn="ctr"/>
                  <a:r>
                    <a:rPr lang="pt-BR" sz="1725" b="1">
                      <a:solidFill>
                        <a:srgbClr val="C04F15"/>
                      </a:solidFill>
                      <a:latin typeface="Lato"/>
                      <a:ea typeface="Lato"/>
                      <a:cs typeface="Lato"/>
                      <a:sym typeface="Lato"/>
                    </a:rPr>
                    <a:t>Turismo </a:t>
                  </a:r>
                  <a:endParaRPr sz="1725" b="1">
                    <a:solidFill>
                      <a:srgbClr val="C04F15"/>
                    </a:solidFill>
                    <a:latin typeface="Lato"/>
                    <a:ea typeface="Lato"/>
                    <a:cs typeface="Lato"/>
                    <a:sym typeface="Lato"/>
                  </a:endParaRPr>
                </a:p>
                <a:p>
                  <a:pPr algn="ctr"/>
                  <a:r>
                    <a:rPr lang="pt-BR" sz="1725" b="1">
                      <a:solidFill>
                        <a:srgbClr val="C04F15"/>
                      </a:solidFill>
                      <a:latin typeface="Lato"/>
                      <a:ea typeface="Lato"/>
                      <a:cs typeface="Lato"/>
                      <a:sym typeface="Lato"/>
                    </a:rPr>
                    <a:t>Responsável</a:t>
                  </a:r>
                  <a:endParaRPr sz="1725" b="1">
                    <a:solidFill>
                      <a:srgbClr val="C04F15"/>
                    </a:solidFill>
                    <a:latin typeface="Lato"/>
                    <a:ea typeface="Lato"/>
                    <a:cs typeface="Lato"/>
                    <a:sym typeface="Lato"/>
                  </a:endParaRPr>
                </a:p>
              </p:txBody>
            </p:sp>
          </p:grpSp>
          <p:grpSp>
            <p:nvGrpSpPr>
              <p:cNvPr id="284" name="Google Shape;284;p44"/>
              <p:cNvGrpSpPr/>
              <p:nvPr/>
            </p:nvGrpSpPr>
            <p:grpSpPr>
              <a:xfrm>
                <a:off x="1681519" y="6046699"/>
                <a:ext cx="1724027" cy="1581169"/>
                <a:chOff x="1272550" y="805175"/>
                <a:chExt cx="2946300" cy="2781300"/>
              </a:xfrm>
            </p:grpSpPr>
            <p:sp>
              <p:nvSpPr>
                <p:cNvPr id="285" name="Google Shape;285;p44"/>
                <p:cNvSpPr/>
                <p:nvPr/>
              </p:nvSpPr>
              <p:spPr>
                <a:xfrm>
                  <a:off x="1272550" y="805175"/>
                  <a:ext cx="2946300" cy="2781300"/>
                </a:xfrm>
                <a:prstGeom prst="ellipse">
                  <a:avLst/>
                </a:prstGeom>
                <a:solidFill>
                  <a:srgbClr val="4A86E8"/>
                </a:solidFill>
                <a:ln>
                  <a:noFill/>
                </a:ln>
              </p:spPr>
              <p:txBody>
                <a:bodyPr spcFirstLastPara="1" wrap="square" lIns="68569" tIns="68569" rIns="68569" bIns="68569" anchor="ctr" anchorCtr="0">
                  <a:noAutofit/>
                </a:bodyPr>
                <a:lstStyle/>
                <a:p>
                  <a:pPr algn="ctr"/>
                  <a:endParaRPr sz="1350">
                    <a:solidFill>
                      <a:srgbClr val="C04F15"/>
                    </a:solidFill>
                    <a:latin typeface="Lato"/>
                    <a:ea typeface="Lato"/>
                    <a:cs typeface="Lato"/>
                    <a:sym typeface="Lato"/>
                  </a:endParaRPr>
                </a:p>
              </p:txBody>
            </p:sp>
            <p:sp>
              <p:nvSpPr>
                <p:cNvPr id="286" name="Google Shape;286;p44"/>
                <p:cNvSpPr txBox="1"/>
                <p:nvPr/>
              </p:nvSpPr>
              <p:spPr>
                <a:xfrm>
                  <a:off x="1402784" y="1376679"/>
                  <a:ext cx="2704800" cy="1536600"/>
                </a:xfrm>
                <a:prstGeom prst="rect">
                  <a:avLst/>
                </a:prstGeom>
                <a:noFill/>
                <a:ln>
                  <a:noFill/>
                </a:ln>
              </p:spPr>
              <p:txBody>
                <a:bodyPr spcFirstLastPara="1" wrap="square" lIns="68569" tIns="68569" rIns="68569" bIns="68569" anchor="ctr" anchorCtr="0">
                  <a:noAutofit/>
                </a:bodyPr>
                <a:lstStyle/>
                <a:p>
                  <a:pPr algn="ctr"/>
                  <a:r>
                    <a:rPr lang="pt-BR" sz="1500" b="1">
                      <a:solidFill>
                        <a:srgbClr val="C04F15"/>
                      </a:solidFill>
                      <a:latin typeface="Lato"/>
                      <a:ea typeface="Lato"/>
                      <a:cs typeface="Lato"/>
                      <a:sym typeface="Lato"/>
                    </a:rPr>
                    <a:t>Turismo</a:t>
                  </a:r>
                  <a:endParaRPr sz="1500" b="1">
                    <a:solidFill>
                      <a:srgbClr val="C04F15"/>
                    </a:solidFill>
                    <a:latin typeface="Lato"/>
                    <a:ea typeface="Lato"/>
                    <a:cs typeface="Lato"/>
                    <a:sym typeface="Lato"/>
                  </a:endParaRPr>
                </a:p>
                <a:p>
                  <a:pPr algn="ctr"/>
                  <a:r>
                    <a:rPr lang="pt-BR" sz="1500" b="1">
                      <a:solidFill>
                        <a:srgbClr val="C04F15"/>
                      </a:solidFill>
                      <a:latin typeface="Lato"/>
                      <a:ea typeface="Lato"/>
                      <a:cs typeface="Lato"/>
                      <a:sym typeface="Lato"/>
                    </a:rPr>
                    <a:t>Sustentável</a:t>
                  </a:r>
                  <a:endParaRPr sz="1500" b="1">
                    <a:solidFill>
                      <a:srgbClr val="C04F15"/>
                    </a:solidFill>
                    <a:latin typeface="Lato"/>
                    <a:ea typeface="Lato"/>
                    <a:cs typeface="Lato"/>
                    <a:sym typeface="Lato"/>
                  </a:endParaRPr>
                </a:p>
              </p:txBody>
            </p:sp>
          </p:grpSp>
          <p:sp>
            <p:nvSpPr>
              <p:cNvPr id="287" name="Google Shape;287;p44"/>
              <p:cNvSpPr/>
              <p:nvPr/>
            </p:nvSpPr>
            <p:spPr>
              <a:xfrm>
                <a:off x="3250013" y="5751140"/>
                <a:ext cx="990450" cy="908775"/>
              </a:xfrm>
              <a:prstGeom prst="ellipse">
                <a:avLst/>
              </a:prstGeom>
              <a:solidFill>
                <a:srgbClr val="B6D7A8"/>
              </a:solidFill>
              <a:ln>
                <a:noFill/>
              </a:ln>
            </p:spPr>
            <p:txBody>
              <a:bodyPr spcFirstLastPara="1" wrap="square" lIns="68569" tIns="68569" rIns="68569" bIns="68569" anchor="ctr" anchorCtr="0">
                <a:noAutofit/>
              </a:bodyPr>
              <a:lstStyle/>
              <a:p>
                <a:pPr algn="ctr"/>
                <a:r>
                  <a:rPr lang="pt-BR" sz="1125" b="1">
                    <a:solidFill>
                      <a:srgbClr val="C04F15"/>
                    </a:solidFill>
                    <a:latin typeface="Lato"/>
                    <a:ea typeface="Lato"/>
                    <a:cs typeface="Lato"/>
                    <a:sym typeface="Lato"/>
                  </a:rPr>
                  <a:t>Turismo </a:t>
                </a:r>
                <a:endParaRPr sz="1125" b="1">
                  <a:solidFill>
                    <a:srgbClr val="C04F15"/>
                  </a:solidFill>
                  <a:latin typeface="Lato"/>
                  <a:ea typeface="Lato"/>
                  <a:cs typeface="Lato"/>
                  <a:sym typeface="Lato"/>
                </a:endParaRPr>
              </a:p>
              <a:p>
                <a:pPr algn="ctr"/>
                <a:r>
                  <a:rPr lang="pt-BR" sz="1125" b="1">
                    <a:solidFill>
                      <a:srgbClr val="C04F15"/>
                    </a:solidFill>
                    <a:latin typeface="Lato"/>
                    <a:ea typeface="Lato"/>
                    <a:cs typeface="Lato"/>
                    <a:sym typeface="Lato"/>
                  </a:rPr>
                  <a:t>Rural</a:t>
                </a:r>
                <a:endParaRPr sz="1125" b="1">
                  <a:solidFill>
                    <a:srgbClr val="C04F15"/>
                  </a:solidFill>
                  <a:latin typeface="Lato"/>
                  <a:ea typeface="Lato"/>
                  <a:cs typeface="Lato"/>
                  <a:sym typeface="Lato"/>
                </a:endParaRPr>
              </a:p>
            </p:txBody>
          </p:sp>
          <p:grpSp>
            <p:nvGrpSpPr>
              <p:cNvPr id="288" name="Google Shape;288;p44"/>
              <p:cNvGrpSpPr/>
              <p:nvPr/>
            </p:nvGrpSpPr>
            <p:grpSpPr>
              <a:xfrm>
                <a:off x="2373572" y="3561420"/>
                <a:ext cx="2371698" cy="2428910"/>
                <a:chOff x="1272550" y="805175"/>
                <a:chExt cx="2946300" cy="2781300"/>
              </a:xfrm>
            </p:grpSpPr>
            <p:sp>
              <p:nvSpPr>
                <p:cNvPr id="289" name="Google Shape;289;p44"/>
                <p:cNvSpPr/>
                <p:nvPr/>
              </p:nvSpPr>
              <p:spPr>
                <a:xfrm>
                  <a:off x="1272550" y="805175"/>
                  <a:ext cx="2946300" cy="2781300"/>
                </a:xfrm>
                <a:prstGeom prst="ellipse">
                  <a:avLst/>
                </a:prstGeom>
                <a:solidFill>
                  <a:srgbClr val="7BA42A"/>
                </a:solidFill>
                <a:ln>
                  <a:noFill/>
                </a:ln>
              </p:spPr>
              <p:txBody>
                <a:bodyPr spcFirstLastPara="1" wrap="square" lIns="68569" tIns="68569" rIns="68569" bIns="68569" anchor="ctr" anchorCtr="0">
                  <a:noAutofit/>
                </a:bodyPr>
                <a:lstStyle/>
                <a:p>
                  <a:pPr algn="ctr"/>
                  <a:endParaRPr sz="1350">
                    <a:solidFill>
                      <a:srgbClr val="C04F15"/>
                    </a:solidFill>
                    <a:latin typeface="Lato"/>
                    <a:ea typeface="Lato"/>
                    <a:cs typeface="Lato"/>
                    <a:sym typeface="Lato"/>
                  </a:endParaRPr>
                </a:p>
              </p:txBody>
            </p:sp>
            <p:sp>
              <p:nvSpPr>
                <p:cNvPr id="290" name="Google Shape;290;p44"/>
                <p:cNvSpPr txBox="1"/>
                <p:nvPr/>
              </p:nvSpPr>
              <p:spPr>
                <a:xfrm>
                  <a:off x="1551950" y="1376675"/>
                  <a:ext cx="2349300" cy="1536600"/>
                </a:xfrm>
                <a:prstGeom prst="rect">
                  <a:avLst/>
                </a:prstGeom>
                <a:solidFill>
                  <a:srgbClr val="7BA42A"/>
                </a:solidFill>
                <a:ln>
                  <a:noFill/>
                </a:ln>
              </p:spPr>
              <p:txBody>
                <a:bodyPr spcFirstLastPara="1" wrap="square" lIns="68569" tIns="68569" rIns="68569" bIns="68569" anchor="ctr" anchorCtr="0">
                  <a:noAutofit/>
                </a:bodyPr>
                <a:lstStyle/>
                <a:p>
                  <a:pPr algn="ctr"/>
                  <a:r>
                    <a:rPr lang="pt-BR" sz="2250" b="1">
                      <a:solidFill>
                        <a:srgbClr val="C04F15"/>
                      </a:solidFill>
                      <a:latin typeface="Lato"/>
                      <a:ea typeface="Lato"/>
                      <a:cs typeface="Lato"/>
                      <a:sym typeface="Lato"/>
                    </a:rPr>
                    <a:t>Turismo</a:t>
                  </a:r>
                  <a:endParaRPr sz="2250" b="1">
                    <a:solidFill>
                      <a:srgbClr val="C04F15"/>
                    </a:solidFill>
                    <a:latin typeface="Lato"/>
                    <a:ea typeface="Lato"/>
                    <a:cs typeface="Lato"/>
                    <a:sym typeface="Lato"/>
                  </a:endParaRPr>
                </a:p>
                <a:p>
                  <a:pPr algn="ctr"/>
                  <a:r>
                    <a:rPr lang="pt-BR" sz="2250" b="1">
                      <a:solidFill>
                        <a:srgbClr val="C04F15"/>
                      </a:solidFill>
                      <a:latin typeface="Lato"/>
                      <a:ea typeface="Lato"/>
                      <a:cs typeface="Lato"/>
                      <a:sym typeface="Lato"/>
                    </a:rPr>
                    <a:t>Comunitário</a:t>
                  </a:r>
                  <a:endParaRPr sz="2250" b="1">
                    <a:solidFill>
                      <a:srgbClr val="C04F15"/>
                    </a:solidFill>
                    <a:latin typeface="Lato"/>
                    <a:ea typeface="Lato"/>
                    <a:cs typeface="Lato"/>
                    <a:sym typeface="Lato"/>
                  </a:endParaRPr>
                </a:p>
              </p:txBody>
            </p:sp>
          </p:grpSp>
          <p:sp>
            <p:nvSpPr>
              <p:cNvPr id="291" name="Google Shape;291;p44"/>
              <p:cNvSpPr/>
              <p:nvPr/>
            </p:nvSpPr>
            <p:spPr>
              <a:xfrm>
                <a:off x="5310316" y="4844727"/>
                <a:ext cx="1495575" cy="1360800"/>
              </a:xfrm>
              <a:prstGeom prst="ellipse">
                <a:avLst/>
              </a:prstGeom>
              <a:solidFill>
                <a:srgbClr val="9FC5E8"/>
              </a:solidFill>
              <a:ln>
                <a:noFill/>
              </a:ln>
            </p:spPr>
            <p:txBody>
              <a:bodyPr spcFirstLastPara="1" wrap="square" lIns="68569" tIns="68569" rIns="68569" bIns="68569" anchor="ctr" anchorCtr="0">
                <a:noAutofit/>
              </a:bodyPr>
              <a:lstStyle/>
              <a:p>
                <a:pPr algn="ctr"/>
                <a:r>
                  <a:rPr lang="pt-BR" sz="1275" b="1">
                    <a:solidFill>
                      <a:srgbClr val="C04F15"/>
                    </a:solidFill>
                    <a:latin typeface="Lato"/>
                    <a:ea typeface="Lato"/>
                    <a:cs typeface="Lato"/>
                    <a:sym typeface="Lato"/>
                  </a:rPr>
                  <a:t>Etnoturismo</a:t>
                </a:r>
                <a:endParaRPr sz="1275" b="1">
                  <a:solidFill>
                    <a:srgbClr val="C04F15"/>
                  </a:solidFill>
                  <a:latin typeface="Lato"/>
                  <a:ea typeface="Lato"/>
                  <a:cs typeface="Lato"/>
                  <a:sym typeface="Lato"/>
                </a:endParaRPr>
              </a:p>
            </p:txBody>
          </p:sp>
          <p:sp>
            <p:nvSpPr>
              <p:cNvPr id="293" name="Google Shape;293;p44"/>
              <p:cNvSpPr/>
              <p:nvPr/>
            </p:nvSpPr>
            <p:spPr>
              <a:xfrm>
                <a:off x="950419" y="4775875"/>
                <a:ext cx="1579500" cy="1491075"/>
              </a:xfrm>
              <a:prstGeom prst="ellipse">
                <a:avLst/>
              </a:prstGeom>
              <a:solidFill>
                <a:srgbClr val="6AA84F"/>
              </a:solidFill>
              <a:ln>
                <a:noFill/>
              </a:ln>
            </p:spPr>
            <p:txBody>
              <a:bodyPr spcFirstLastPara="1" wrap="square" lIns="68569" tIns="68569" rIns="68569" bIns="68569" anchor="ctr" anchorCtr="0">
                <a:noAutofit/>
              </a:bodyPr>
              <a:lstStyle/>
              <a:p>
                <a:pPr algn="ctr"/>
                <a:r>
                  <a:rPr lang="pt-BR" sz="1200" b="1">
                    <a:solidFill>
                      <a:srgbClr val="C04F15"/>
                    </a:solidFill>
                    <a:latin typeface="Lato"/>
                    <a:ea typeface="Lato"/>
                    <a:cs typeface="Lato"/>
                    <a:sym typeface="Lato"/>
                  </a:rPr>
                  <a:t>Turismo Gastronômico</a:t>
                </a:r>
                <a:endParaRPr sz="1200" b="1">
                  <a:solidFill>
                    <a:srgbClr val="C04F15"/>
                  </a:solidFill>
                  <a:latin typeface="Lato"/>
                  <a:ea typeface="Lato"/>
                  <a:cs typeface="Lato"/>
                  <a:sym typeface="Lato"/>
                </a:endParaRPr>
              </a:p>
            </p:txBody>
          </p:sp>
          <p:sp>
            <p:nvSpPr>
              <p:cNvPr id="294" name="Google Shape;294;p44"/>
              <p:cNvSpPr/>
              <p:nvPr/>
            </p:nvSpPr>
            <p:spPr>
              <a:xfrm>
                <a:off x="4122429" y="5500050"/>
                <a:ext cx="1363275" cy="1360800"/>
              </a:xfrm>
              <a:prstGeom prst="ellipse">
                <a:avLst/>
              </a:prstGeom>
              <a:solidFill>
                <a:srgbClr val="9FC5E8"/>
              </a:solidFill>
              <a:ln>
                <a:noFill/>
              </a:ln>
            </p:spPr>
            <p:txBody>
              <a:bodyPr spcFirstLastPara="1" wrap="square" lIns="68569" tIns="68569" rIns="68569" bIns="68569" anchor="ctr" anchorCtr="0">
                <a:noAutofit/>
              </a:bodyPr>
              <a:lstStyle/>
              <a:p>
                <a:pPr algn="ctr"/>
                <a:r>
                  <a:rPr lang="pt-BR" sz="1125" b="1">
                    <a:solidFill>
                      <a:srgbClr val="C04F15"/>
                    </a:solidFill>
                    <a:latin typeface="Lato"/>
                    <a:ea typeface="Lato"/>
                    <a:cs typeface="Lato"/>
                    <a:sym typeface="Lato"/>
                  </a:rPr>
                  <a:t>Turismo de Experiência</a:t>
                </a:r>
                <a:endParaRPr sz="1125" b="1">
                  <a:solidFill>
                    <a:srgbClr val="C04F15"/>
                  </a:solidFill>
                  <a:latin typeface="Lato"/>
                  <a:ea typeface="Lato"/>
                  <a:cs typeface="Lato"/>
                  <a:sym typeface="Lato"/>
                </a:endParaRPr>
              </a:p>
            </p:txBody>
          </p:sp>
          <p:sp>
            <p:nvSpPr>
              <p:cNvPr id="295" name="Google Shape;295;p44"/>
              <p:cNvSpPr/>
              <p:nvPr/>
            </p:nvSpPr>
            <p:spPr>
              <a:xfrm>
                <a:off x="3120188" y="3074813"/>
                <a:ext cx="1363275" cy="1225800"/>
              </a:xfrm>
              <a:prstGeom prst="ellipse">
                <a:avLst/>
              </a:prstGeom>
              <a:solidFill>
                <a:srgbClr val="9FC5E8"/>
              </a:solidFill>
              <a:ln>
                <a:noFill/>
              </a:ln>
            </p:spPr>
            <p:txBody>
              <a:bodyPr spcFirstLastPara="1" wrap="square" lIns="68569" tIns="68569" rIns="68569" bIns="68569" anchor="ctr" anchorCtr="0">
                <a:noAutofit/>
              </a:bodyPr>
              <a:lstStyle/>
              <a:p>
                <a:pPr algn="ctr"/>
                <a:r>
                  <a:rPr lang="pt-BR" sz="1125" b="1">
                    <a:solidFill>
                      <a:srgbClr val="C04F15"/>
                    </a:solidFill>
                    <a:latin typeface="Lato"/>
                    <a:ea typeface="Lato"/>
                    <a:cs typeface="Lato"/>
                    <a:sym typeface="Lato"/>
                  </a:rPr>
                  <a:t>Turismo de Experiência</a:t>
                </a:r>
                <a:endParaRPr sz="1125" b="1">
                  <a:solidFill>
                    <a:srgbClr val="C04F15"/>
                  </a:solidFill>
                  <a:latin typeface="Lato"/>
                  <a:ea typeface="Lato"/>
                  <a:cs typeface="Lato"/>
                  <a:sym typeface="Lato"/>
                </a:endParaRPr>
              </a:p>
            </p:txBody>
          </p:sp>
        </p:grpSp>
        <p:sp>
          <p:nvSpPr>
            <p:cNvPr id="296" name="Google Shape;296;p44"/>
            <p:cNvSpPr/>
            <p:nvPr/>
          </p:nvSpPr>
          <p:spPr>
            <a:xfrm>
              <a:off x="-72134" y="3898927"/>
              <a:ext cx="1579500" cy="1491075"/>
            </a:xfrm>
            <a:prstGeom prst="ellipse">
              <a:avLst/>
            </a:prstGeom>
            <a:solidFill>
              <a:srgbClr val="9FC5E8"/>
            </a:solidFill>
            <a:ln>
              <a:noFill/>
            </a:ln>
          </p:spPr>
          <p:txBody>
            <a:bodyPr spcFirstLastPara="1" wrap="square" lIns="68569" tIns="68569" rIns="68569" bIns="68569" anchor="ctr" anchorCtr="0">
              <a:noAutofit/>
            </a:bodyPr>
            <a:lstStyle/>
            <a:p>
              <a:pPr algn="ctr"/>
              <a:r>
                <a:rPr lang="pt-BR" sz="1125" b="1" dirty="0">
                  <a:solidFill>
                    <a:srgbClr val="C04F15"/>
                  </a:solidFill>
                  <a:latin typeface="Lato"/>
                  <a:ea typeface="Lato"/>
                  <a:cs typeface="Lato"/>
                  <a:sym typeface="Lato"/>
                </a:rPr>
                <a:t>Turismo de Regenerativo</a:t>
              </a:r>
              <a:endParaRPr sz="1125" b="1" dirty="0">
                <a:solidFill>
                  <a:srgbClr val="C04F15"/>
                </a:solidFill>
                <a:latin typeface="Lato"/>
                <a:ea typeface="Lato"/>
                <a:cs typeface="Lato"/>
                <a:sym typeface="Lato"/>
              </a:endParaRPr>
            </a:p>
          </p:txBody>
        </p:sp>
      </p:grpSp>
    </p:spTree>
    <p:extLst>
      <p:ext uri="{BB962C8B-B14F-4D97-AF65-F5344CB8AC3E}">
        <p14:creationId xmlns:p14="http://schemas.microsoft.com/office/powerpoint/2010/main" val="140835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E6186-1CF0-E361-CFBE-F52C6A676CF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EC36182-C714-58DA-E7DD-85BA26FA347C}"/>
              </a:ext>
            </a:extLst>
          </p:cNvPr>
          <p:cNvSpPr/>
          <p:nvPr/>
        </p:nvSpPr>
        <p:spPr>
          <a:xfrm>
            <a:off x="0" y="0"/>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0EFEA12F-2582-5CF6-5C2A-B02204951561}"/>
              </a:ext>
            </a:extLst>
          </p:cNvPr>
          <p:cNvSpPr txBox="1"/>
          <p:nvPr/>
        </p:nvSpPr>
        <p:spPr>
          <a:xfrm>
            <a:off x="693261" y="2823121"/>
            <a:ext cx="5471477" cy="4154984"/>
          </a:xfrm>
          <a:prstGeom prst="rect">
            <a:avLst/>
          </a:prstGeom>
          <a:noFill/>
        </p:spPr>
        <p:txBody>
          <a:bodyPr wrap="square" rtlCol="0">
            <a:spAutoFit/>
          </a:bodyPr>
          <a:lstStyle/>
          <a:p>
            <a:pPr algn="ctr"/>
            <a:r>
              <a:rPr lang="pt-BR" sz="4400" b="1" dirty="0">
                <a:ln>
                  <a:solidFill>
                    <a:schemeClr val="accent6">
                      <a:lumMod val="50000"/>
                    </a:schemeClr>
                  </a:solidFill>
                </a:ln>
                <a:solidFill>
                  <a:schemeClr val="accent3"/>
                </a:solidFill>
                <a:highlight>
                  <a:srgbClr val="F7E7D6"/>
                </a:highlight>
                <a:latin typeface="+mj-lt"/>
                <a:sym typeface="Lato"/>
              </a:rPr>
              <a:t>O Turismo comunitário pode assumir todas as formas, segmentos e modalidades de turismo.</a:t>
            </a:r>
            <a:endParaRPr lang="pt-BR" sz="3200" b="1" dirty="0">
              <a:ln>
                <a:solidFill>
                  <a:schemeClr val="accent6">
                    <a:lumMod val="50000"/>
                  </a:schemeClr>
                </a:solidFill>
              </a:ln>
              <a:solidFill>
                <a:schemeClr val="accent2">
                  <a:lumMod val="75000"/>
                </a:schemeClr>
              </a:solidFill>
              <a:highlight>
                <a:srgbClr val="F8F4E9"/>
              </a:highlight>
              <a:latin typeface="+mj-lt"/>
            </a:endParaRPr>
          </a:p>
        </p:txBody>
      </p:sp>
    </p:spTree>
    <p:extLst>
      <p:ext uri="{BB962C8B-B14F-4D97-AF65-F5344CB8AC3E}">
        <p14:creationId xmlns:p14="http://schemas.microsoft.com/office/powerpoint/2010/main" val="17146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pSp>
        <p:nvGrpSpPr>
          <p:cNvPr id="2" name="Agrupar 1">
            <a:extLst>
              <a:ext uri="{FF2B5EF4-FFF2-40B4-BE49-F238E27FC236}">
                <a16:creationId xmlns:a16="http://schemas.microsoft.com/office/drawing/2014/main" id="{05772B1A-D1A6-206C-15C5-EBAC7E404C5A}"/>
              </a:ext>
            </a:extLst>
          </p:cNvPr>
          <p:cNvGrpSpPr/>
          <p:nvPr/>
        </p:nvGrpSpPr>
        <p:grpSpPr>
          <a:xfrm>
            <a:off x="0" y="0"/>
            <a:ext cx="6858000" cy="3104707"/>
            <a:chOff x="0" y="0"/>
            <a:chExt cx="5553375" cy="3702250"/>
          </a:xfrm>
        </p:grpSpPr>
        <p:pic>
          <p:nvPicPr>
            <p:cNvPr id="522" name="Google Shape;522;p67"/>
            <p:cNvPicPr preferRelativeResize="0"/>
            <p:nvPr/>
          </p:nvPicPr>
          <p:blipFill rotWithShape="1">
            <a:blip r:embed="rId3">
              <a:alphaModFix/>
            </a:blip>
            <a:srcRect/>
            <a:stretch/>
          </p:blipFill>
          <p:spPr>
            <a:xfrm>
              <a:off x="0" y="0"/>
              <a:ext cx="5553375" cy="3702250"/>
            </a:xfrm>
            <a:prstGeom prst="rect">
              <a:avLst/>
            </a:prstGeom>
            <a:noFill/>
            <a:ln>
              <a:noFill/>
            </a:ln>
          </p:spPr>
        </p:pic>
        <p:sp>
          <p:nvSpPr>
            <p:cNvPr id="523" name="Google Shape;523;p67"/>
            <p:cNvSpPr txBox="1"/>
            <p:nvPr/>
          </p:nvSpPr>
          <p:spPr>
            <a:xfrm>
              <a:off x="1720012" y="0"/>
              <a:ext cx="3417975" cy="483572"/>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AME </a:t>
              </a:r>
              <a:r>
                <a:rPr lang="pt-BR" sz="1950" b="1" dirty="0" err="1">
                  <a:solidFill>
                    <a:srgbClr val="C04F15"/>
                  </a:solidFill>
                  <a:latin typeface="+mj-lt"/>
                  <a:ea typeface="Calibri"/>
                  <a:cs typeface="Calibri"/>
                  <a:sym typeface="Calibri"/>
                </a:rPr>
                <a:t>Caritá</a:t>
              </a:r>
              <a:r>
                <a:rPr lang="pt-BR" sz="1950" b="1" dirty="0">
                  <a:solidFill>
                    <a:srgbClr val="C04F15"/>
                  </a:solidFill>
                  <a:latin typeface="+mj-lt"/>
                  <a:ea typeface="Calibri"/>
                  <a:cs typeface="Calibri"/>
                  <a:sym typeface="Calibri"/>
                </a:rPr>
                <a:t>, Jeremoabo</a:t>
              </a:r>
              <a:endParaRPr sz="1950" b="1" dirty="0">
                <a:solidFill>
                  <a:srgbClr val="C04F15"/>
                </a:solidFill>
                <a:latin typeface="+mj-lt"/>
                <a:ea typeface="Calibri"/>
                <a:cs typeface="Calibri"/>
                <a:sym typeface="Calibri"/>
              </a:endParaRPr>
            </a:p>
          </p:txBody>
        </p:sp>
      </p:grpSp>
      <p:sp>
        <p:nvSpPr>
          <p:cNvPr id="515" name="Google Shape;515;p66"/>
          <p:cNvSpPr txBox="1"/>
          <p:nvPr/>
        </p:nvSpPr>
        <p:spPr>
          <a:xfrm>
            <a:off x="439519" y="3047797"/>
            <a:ext cx="5771637" cy="444268"/>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Alagados Turismo Comunitário, Salvador</a:t>
            </a:r>
            <a:endParaRPr sz="1950" b="1" dirty="0">
              <a:solidFill>
                <a:srgbClr val="C04F15"/>
              </a:solidFill>
              <a:latin typeface="+mj-lt"/>
              <a:ea typeface="Calibri"/>
              <a:cs typeface="Calibri"/>
              <a:sym typeface="Calibri"/>
            </a:endParaRPr>
          </a:p>
        </p:txBody>
      </p:sp>
      <p:pic>
        <p:nvPicPr>
          <p:cNvPr id="516" name="Google Shape;516;p66"/>
          <p:cNvPicPr preferRelativeResize="0"/>
          <p:nvPr/>
        </p:nvPicPr>
        <p:blipFill rotWithShape="1">
          <a:blip r:embed="rId4">
            <a:alphaModFix/>
          </a:blip>
          <a:srcRect l="28356"/>
          <a:stretch/>
        </p:blipFill>
        <p:spPr>
          <a:xfrm>
            <a:off x="3021538" y="3608417"/>
            <a:ext cx="3675060" cy="2893947"/>
          </a:xfrm>
          <a:prstGeom prst="rect">
            <a:avLst/>
          </a:prstGeom>
          <a:noFill/>
          <a:ln>
            <a:noFill/>
          </a:ln>
        </p:spPr>
      </p:pic>
      <p:pic>
        <p:nvPicPr>
          <p:cNvPr id="517" name="Google Shape;517;p66"/>
          <p:cNvPicPr preferRelativeResize="0"/>
          <p:nvPr/>
        </p:nvPicPr>
        <p:blipFill rotWithShape="1">
          <a:blip r:embed="rId5">
            <a:alphaModFix/>
          </a:blip>
          <a:srcRect/>
          <a:stretch/>
        </p:blipFill>
        <p:spPr>
          <a:xfrm>
            <a:off x="58551" y="3608417"/>
            <a:ext cx="2561462" cy="2893946"/>
          </a:xfrm>
          <a:prstGeom prst="rect">
            <a:avLst/>
          </a:prstGeom>
          <a:noFill/>
          <a:ln>
            <a:noFill/>
          </a:ln>
        </p:spPr>
      </p:pic>
      <p:grpSp>
        <p:nvGrpSpPr>
          <p:cNvPr id="4" name="Agrupar 3">
            <a:extLst>
              <a:ext uri="{FF2B5EF4-FFF2-40B4-BE49-F238E27FC236}">
                <a16:creationId xmlns:a16="http://schemas.microsoft.com/office/drawing/2014/main" id="{9690FB93-E6F7-BE26-B741-482BF889BFFA}"/>
              </a:ext>
            </a:extLst>
          </p:cNvPr>
          <p:cNvGrpSpPr/>
          <p:nvPr/>
        </p:nvGrpSpPr>
        <p:grpSpPr>
          <a:xfrm>
            <a:off x="-260225" y="6380130"/>
            <a:ext cx="7136932" cy="3369915"/>
            <a:chOff x="-278931" y="3639244"/>
            <a:chExt cx="7136932" cy="2581613"/>
          </a:xfrm>
        </p:grpSpPr>
        <p:pic>
          <p:nvPicPr>
            <p:cNvPr id="497" name="Google Shape;497;p63"/>
            <p:cNvPicPr preferRelativeResize="0"/>
            <p:nvPr/>
          </p:nvPicPr>
          <p:blipFill rotWithShape="1">
            <a:blip r:embed="rId6">
              <a:alphaModFix/>
            </a:blip>
            <a:srcRect/>
            <a:stretch/>
          </p:blipFill>
          <p:spPr>
            <a:xfrm>
              <a:off x="0" y="3662232"/>
              <a:ext cx="3306632" cy="2558624"/>
            </a:xfrm>
            <a:prstGeom prst="rect">
              <a:avLst/>
            </a:prstGeom>
            <a:noFill/>
            <a:ln>
              <a:noFill/>
            </a:ln>
          </p:spPr>
        </p:pic>
        <p:grpSp>
          <p:nvGrpSpPr>
            <p:cNvPr id="5" name="Agrupar 4">
              <a:extLst>
                <a:ext uri="{FF2B5EF4-FFF2-40B4-BE49-F238E27FC236}">
                  <a16:creationId xmlns:a16="http://schemas.microsoft.com/office/drawing/2014/main" id="{AB4C1BEB-8CC6-57F2-9FBA-F0809375587F}"/>
                </a:ext>
              </a:extLst>
            </p:cNvPr>
            <p:cNvGrpSpPr/>
            <p:nvPr/>
          </p:nvGrpSpPr>
          <p:grpSpPr>
            <a:xfrm>
              <a:off x="-278931" y="3639244"/>
              <a:ext cx="7136932" cy="2581613"/>
              <a:chOff x="-278931" y="3639244"/>
              <a:chExt cx="7136932" cy="2581613"/>
            </a:xfrm>
          </p:grpSpPr>
          <p:pic>
            <p:nvPicPr>
              <p:cNvPr id="496" name="Google Shape;496;p63"/>
              <p:cNvPicPr preferRelativeResize="0"/>
              <p:nvPr/>
            </p:nvPicPr>
            <p:blipFill>
              <a:blip r:embed="rId7">
                <a:alphaModFix/>
              </a:blip>
              <a:stretch>
                <a:fillRect/>
              </a:stretch>
            </p:blipFill>
            <p:spPr>
              <a:xfrm>
                <a:off x="3409317" y="3639244"/>
                <a:ext cx="3448684" cy="2581613"/>
              </a:xfrm>
              <a:prstGeom prst="rect">
                <a:avLst/>
              </a:prstGeom>
              <a:noFill/>
              <a:ln>
                <a:noFill/>
              </a:ln>
            </p:spPr>
          </p:pic>
          <p:sp>
            <p:nvSpPr>
              <p:cNvPr id="495" name="Google Shape;495;p63"/>
              <p:cNvSpPr txBox="1"/>
              <p:nvPr/>
            </p:nvSpPr>
            <p:spPr>
              <a:xfrm>
                <a:off x="-278931" y="3665141"/>
                <a:ext cx="4680810" cy="481557"/>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Vivertur, Matarandiba</a:t>
                </a:r>
                <a:endParaRPr sz="1950" b="1" dirty="0">
                  <a:solidFill>
                    <a:srgbClr val="C04F15"/>
                  </a:solidFill>
                  <a:latin typeface="+mj-lt"/>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9EF3-F0B5-330D-F4B8-0D6B9A6EB4A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28DAA59F-F996-8AF6-40D4-111D102010C8}"/>
              </a:ext>
            </a:extLst>
          </p:cNvPr>
          <p:cNvSpPr/>
          <p:nvPr/>
        </p:nvSpPr>
        <p:spPr>
          <a:xfrm>
            <a:off x="0" y="-52387"/>
            <a:ext cx="6858000" cy="9906000"/>
          </a:xfrm>
          <a:prstGeom prst="rect">
            <a:avLst/>
          </a:prstGeom>
          <a:solidFill>
            <a:srgbClr val="F7E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BA0CADB-983C-2B27-9404-A438247ACA3B}"/>
              </a:ext>
            </a:extLst>
          </p:cNvPr>
          <p:cNvSpPr txBox="1"/>
          <p:nvPr/>
        </p:nvSpPr>
        <p:spPr>
          <a:xfrm>
            <a:off x="558037" y="1563889"/>
            <a:ext cx="3951514" cy="4524315"/>
          </a:xfrm>
          <a:prstGeom prst="rect">
            <a:avLst/>
          </a:prstGeom>
          <a:noFill/>
        </p:spPr>
        <p:txBody>
          <a:bodyPr wrap="square" rtlCol="0">
            <a:spAutoFit/>
          </a:bodyPr>
          <a:lstStyle/>
          <a:p>
            <a:pPr algn="ctr"/>
            <a:r>
              <a:rPr lang="pt-BR" sz="2400" dirty="0">
                <a:ln>
                  <a:solidFill>
                    <a:schemeClr val="accent6">
                      <a:lumMod val="50000"/>
                    </a:schemeClr>
                  </a:solidFill>
                </a:ln>
                <a:solidFill>
                  <a:schemeClr val="accent3"/>
                </a:solidFill>
                <a:highlight>
                  <a:srgbClr val="F7E7D6"/>
                </a:highlight>
                <a:latin typeface="+mj-lt"/>
                <a:sym typeface="Lato"/>
              </a:rPr>
              <a:t>O Turismo Comunitário é um modelo de gestão da atividade turística em que a população local de um determinado território, através das suas diferentes estruturas organizacionais coletivas, desempenha um papel predominante no controle da sua concepção, execução, gestão e distribuição de benefícios.</a:t>
            </a:r>
          </a:p>
        </p:txBody>
      </p:sp>
      <p:sp>
        <p:nvSpPr>
          <p:cNvPr id="2" name="Google Shape;246;p42">
            <a:extLst>
              <a:ext uri="{FF2B5EF4-FFF2-40B4-BE49-F238E27FC236}">
                <a16:creationId xmlns:a16="http://schemas.microsoft.com/office/drawing/2014/main" id="{182944E6-FC82-09B8-8D67-0EFD7B0B9424}"/>
              </a:ext>
            </a:extLst>
          </p:cNvPr>
          <p:cNvSpPr txBox="1"/>
          <p:nvPr/>
        </p:nvSpPr>
        <p:spPr>
          <a:xfrm>
            <a:off x="4093333" y="6292284"/>
            <a:ext cx="3066870" cy="1256418"/>
          </a:xfrm>
          <a:prstGeom prst="rect">
            <a:avLst/>
          </a:prstGeom>
          <a:noFill/>
          <a:ln>
            <a:noFill/>
          </a:ln>
        </p:spPr>
        <p:txBody>
          <a:bodyPr spcFirstLastPara="1" wrap="square" lIns="91425" tIns="91425" rIns="91425" bIns="91425" anchor="ctr" anchorCtr="0">
            <a:noAutofit/>
          </a:bodyPr>
          <a:lstStyle/>
          <a:p>
            <a:pPr lvl="0"/>
            <a:r>
              <a:rPr lang="pt-BR" sz="2400" dirty="0">
                <a:ln>
                  <a:solidFill>
                    <a:schemeClr val="accent6">
                      <a:lumMod val="50000"/>
                    </a:schemeClr>
                  </a:solidFill>
                </a:ln>
                <a:highlight>
                  <a:srgbClr val="F7E7D6"/>
                </a:highlight>
                <a:latin typeface="+mj-lt"/>
                <a:sym typeface="Lato"/>
              </a:rPr>
              <a:t>Fonte: Alba Sud</a:t>
            </a:r>
            <a:endParaRPr sz="2400" dirty="0">
              <a:ln>
                <a:solidFill>
                  <a:schemeClr val="accent6">
                    <a:lumMod val="50000"/>
                  </a:schemeClr>
                </a:solidFill>
              </a:ln>
              <a:highlight>
                <a:srgbClr val="F7E7D6"/>
              </a:highlight>
              <a:latin typeface="+mj-lt"/>
              <a:sym typeface="Lato"/>
            </a:endParaRPr>
          </a:p>
        </p:txBody>
      </p:sp>
    </p:spTree>
    <p:extLst>
      <p:ext uri="{BB962C8B-B14F-4D97-AF65-F5344CB8AC3E}">
        <p14:creationId xmlns:p14="http://schemas.microsoft.com/office/powerpoint/2010/main" val="3536342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grpSp>
        <p:nvGrpSpPr>
          <p:cNvPr id="2" name="Agrupar 1">
            <a:extLst>
              <a:ext uri="{FF2B5EF4-FFF2-40B4-BE49-F238E27FC236}">
                <a16:creationId xmlns:a16="http://schemas.microsoft.com/office/drawing/2014/main" id="{B2B42E0E-B402-329A-CCCB-1B854A2C79AE}"/>
              </a:ext>
            </a:extLst>
          </p:cNvPr>
          <p:cNvGrpSpPr/>
          <p:nvPr/>
        </p:nvGrpSpPr>
        <p:grpSpPr>
          <a:xfrm>
            <a:off x="42862" y="32205"/>
            <a:ext cx="6772275" cy="3537623"/>
            <a:chOff x="0" y="3029039"/>
            <a:chExt cx="6772275" cy="3767048"/>
          </a:xfrm>
        </p:grpSpPr>
        <p:sp>
          <p:nvSpPr>
            <p:cNvPr id="569" name="Google Shape;569;p74"/>
            <p:cNvSpPr txBox="1"/>
            <p:nvPr/>
          </p:nvSpPr>
          <p:spPr>
            <a:xfrm>
              <a:off x="0" y="3029039"/>
              <a:ext cx="6095025" cy="483572"/>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Reserva Pataxó da Jaqueira/Aldeia </a:t>
              </a:r>
              <a:r>
                <a:rPr lang="pt-BR" sz="1950" b="1" dirty="0" err="1">
                  <a:solidFill>
                    <a:srgbClr val="C04F15"/>
                  </a:solidFill>
                  <a:latin typeface="+mj-lt"/>
                  <a:ea typeface="Calibri"/>
                  <a:cs typeface="Calibri"/>
                  <a:sym typeface="Calibri"/>
                </a:rPr>
                <a:t>Mirapé</a:t>
              </a:r>
              <a:r>
                <a:rPr lang="pt-BR" sz="1950" b="1" dirty="0">
                  <a:solidFill>
                    <a:srgbClr val="C04F15"/>
                  </a:solidFill>
                  <a:latin typeface="+mj-lt"/>
                  <a:ea typeface="Calibri"/>
                  <a:cs typeface="Calibri"/>
                  <a:sym typeface="Calibri"/>
                </a:rPr>
                <a:t>, Porto Seguro</a:t>
              </a:r>
              <a:endParaRPr sz="1950" b="1" dirty="0">
                <a:solidFill>
                  <a:srgbClr val="C04F15"/>
                </a:solidFill>
                <a:latin typeface="+mj-lt"/>
                <a:ea typeface="Calibri"/>
                <a:cs typeface="Calibri"/>
                <a:sym typeface="Calibri"/>
              </a:endParaRPr>
            </a:p>
          </p:txBody>
        </p:sp>
        <p:pic>
          <p:nvPicPr>
            <p:cNvPr id="570" name="Google Shape;570;p74"/>
            <p:cNvPicPr preferRelativeResize="0"/>
            <p:nvPr/>
          </p:nvPicPr>
          <p:blipFill rotWithShape="1">
            <a:blip r:embed="rId3">
              <a:alphaModFix/>
            </a:blip>
            <a:srcRect/>
            <a:stretch/>
          </p:blipFill>
          <p:spPr>
            <a:xfrm>
              <a:off x="85725" y="3467790"/>
              <a:ext cx="2218318" cy="3328297"/>
            </a:xfrm>
            <a:prstGeom prst="rect">
              <a:avLst/>
            </a:prstGeom>
            <a:noFill/>
            <a:ln>
              <a:noFill/>
            </a:ln>
          </p:spPr>
        </p:pic>
        <p:pic>
          <p:nvPicPr>
            <p:cNvPr id="571" name="Google Shape;571;p74"/>
            <p:cNvPicPr preferRelativeResize="0"/>
            <p:nvPr/>
          </p:nvPicPr>
          <p:blipFill rotWithShape="1">
            <a:blip r:embed="rId4">
              <a:alphaModFix/>
            </a:blip>
            <a:srcRect/>
            <a:stretch/>
          </p:blipFill>
          <p:spPr>
            <a:xfrm>
              <a:off x="2389768" y="3639240"/>
              <a:ext cx="4382507" cy="2920958"/>
            </a:xfrm>
            <a:prstGeom prst="rect">
              <a:avLst/>
            </a:prstGeom>
            <a:noFill/>
            <a:ln>
              <a:noFill/>
            </a:ln>
          </p:spPr>
        </p:pic>
      </p:grpSp>
      <p:grpSp>
        <p:nvGrpSpPr>
          <p:cNvPr id="3" name="Agrupar 2">
            <a:extLst>
              <a:ext uri="{FF2B5EF4-FFF2-40B4-BE49-F238E27FC236}">
                <a16:creationId xmlns:a16="http://schemas.microsoft.com/office/drawing/2014/main" id="{D9A1B79A-B529-B6FA-00FF-475659C66525}"/>
              </a:ext>
            </a:extLst>
          </p:cNvPr>
          <p:cNvGrpSpPr/>
          <p:nvPr/>
        </p:nvGrpSpPr>
        <p:grpSpPr>
          <a:xfrm>
            <a:off x="73436" y="3228720"/>
            <a:ext cx="6784564" cy="3173772"/>
            <a:chOff x="139304" y="3029038"/>
            <a:chExt cx="6548123" cy="3657516"/>
          </a:xfrm>
        </p:grpSpPr>
        <p:sp>
          <p:nvSpPr>
            <p:cNvPr id="555" name="Google Shape;555;p72"/>
            <p:cNvSpPr txBox="1"/>
            <p:nvPr/>
          </p:nvSpPr>
          <p:spPr>
            <a:xfrm>
              <a:off x="2309217" y="3029038"/>
              <a:ext cx="3785850" cy="483572"/>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Rota da Liberdade, Cachoeira</a:t>
              </a:r>
              <a:endParaRPr sz="1950" b="1" dirty="0">
                <a:solidFill>
                  <a:srgbClr val="C04F15"/>
                </a:solidFill>
                <a:latin typeface="+mj-lt"/>
                <a:ea typeface="Calibri"/>
                <a:cs typeface="Calibri"/>
                <a:sym typeface="Calibri"/>
              </a:endParaRPr>
            </a:p>
          </p:txBody>
        </p:sp>
        <p:pic>
          <p:nvPicPr>
            <p:cNvPr id="556" name="Google Shape;556;p72"/>
            <p:cNvPicPr preferRelativeResize="0"/>
            <p:nvPr/>
          </p:nvPicPr>
          <p:blipFill rotWithShape="1">
            <a:blip r:embed="rId5">
              <a:alphaModFix/>
            </a:blip>
            <a:srcRect/>
            <a:stretch/>
          </p:blipFill>
          <p:spPr>
            <a:xfrm>
              <a:off x="139304" y="3600455"/>
              <a:ext cx="3086099" cy="3086099"/>
            </a:xfrm>
            <a:prstGeom prst="rect">
              <a:avLst/>
            </a:prstGeom>
            <a:noFill/>
            <a:ln>
              <a:noFill/>
            </a:ln>
          </p:spPr>
        </p:pic>
        <p:pic>
          <p:nvPicPr>
            <p:cNvPr id="557" name="Google Shape;557;p72"/>
            <p:cNvPicPr preferRelativeResize="0"/>
            <p:nvPr/>
          </p:nvPicPr>
          <p:blipFill rotWithShape="1">
            <a:blip r:embed="rId6">
              <a:alphaModFix/>
            </a:blip>
            <a:srcRect/>
            <a:stretch/>
          </p:blipFill>
          <p:spPr>
            <a:xfrm>
              <a:off x="3265781" y="3614879"/>
              <a:ext cx="3421646" cy="2281097"/>
            </a:xfrm>
            <a:prstGeom prst="rect">
              <a:avLst/>
            </a:prstGeom>
            <a:noFill/>
            <a:ln>
              <a:noFill/>
            </a:ln>
          </p:spPr>
        </p:pic>
      </p:grpSp>
      <p:grpSp>
        <p:nvGrpSpPr>
          <p:cNvPr id="4" name="Agrupar 3">
            <a:extLst>
              <a:ext uri="{FF2B5EF4-FFF2-40B4-BE49-F238E27FC236}">
                <a16:creationId xmlns:a16="http://schemas.microsoft.com/office/drawing/2014/main" id="{F9F1B3D0-587B-273F-3335-7C28CB921C3C}"/>
              </a:ext>
            </a:extLst>
          </p:cNvPr>
          <p:cNvGrpSpPr/>
          <p:nvPr/>
        </p:nvGrpSpPr>
        <p:grpSpPr>
          <a:xfrm>
            <a:off x="94464" y="5971783"/>
            <a:ext cx="6763536" cy="3846944"/>
            <a:chOff x="1257300" y="3029038"/>
            <a:chExt cx="5580676" cy="3846944"/>
          </a:xfrm>
        </p:grpSpPr>
        <p:sp>
          <p:nvSpPr>
            <p:cNvPr id="535" name="Google Shape;535;p69"/>
            <p:cNvSpPr txBox="1"/>
            <p:nvPr/>
          </p:nvSpPr>
          <p:spPr>
            <a:xfrm>
              <a:off x="2676920" y="3029038"/>
              <a:ext cx="3417975" cy="483572"/>
            </a:xfrm>
            <a:prstGeom prst="rect">
              <a:avLst/>
            </a:prstGeom>
            <a:noFill/>
            <a:ln>
              <a:noFill/>
            </a:ln>
          </p:spPr>
          <p:txBody>
            <a:bodyPr spcFirstLastPara="1" wrap="square" lIns="68569" tIns="68569" rIns="68569" bIns="68569" anchor="t" anchorCtr="0">
              <a:spAutoFit/>
            </a:bodyPr>
            <a:lstStyle/>
            <a:p>
              <a:pPr algn="r">
                <a:lnSpc>
                  <a:spcPct val="115000"/>
                </a:lnSpc>
                <a:buClr>
                  <a:srgbClr val="000000"/>
                </a:buClr>
                <a:buSzPts val="2600"/>
              </a:pPr>
              <a:r>
                <a:rPr lang="pt-BR" sz="1950" b="1" dirty="0">
                  <a:solidFill>
                    <a:srgbClr val="C04F15"/>
                  </a:solidFill>
                  <a:latin typeface="+mj-lt"/>
                  <a:ea typeface="Calibri"/>
                  <a:cs typeface="Calibri"/>
                  <a:sym typeface="Calibri"/>
                </a:rPr>
                <a:t>Instituto Santa Cruz, </a:t>
              </a:r>
              <a:r>
                <a:rPr lang="pt-BR" sz="1950" b="1" dirty="0" err="1">
                  <a:solidFill>
                    <a:srgbClr val="C04F15"/>
                  </a:solidFill>
                  <a:latin typeface="+mj-lt"/>
                  <a:ea typeface="Calibri"/>
                  <a:cs typeface="Calibri"/>
                  <a:sym typeface="Calibri"/>
                </a:rPr>
                <a:t>Adustina</a:t>
              </a:r>
              <a:endParaRPr sz="1950" b="1" dirty="0">
                <a:solidFill>
                  <a:srgbClr val="C04F15"/>
                </a:solidFill>
                <a:latin typeface="+mj-lt"/>
                <a:ea typeface="Calibri"/>
                <a:cs typeface="Calibri"/>
                <a:sym typeface="Calibri"/>
              </a:endParaRPr>
            </a:p>
          </p:txBody>
        </p:sp>
        <p:pic>
          <p:nvPicPr>
            <p:cNvPr id="536" name="Google Shape;536;p69"/>
            <p:cNvPicPr preferRelativeResize="0"/>
            <p:nvPr/>
          </p:nvPicPr>
          <p:blipFill rotWithShape="1">
            <a:blip r:embed="rId7">
              <a:alphaModFix/>
            </a:blip>
            <a:srcRect b="9909"/>
            <a:stretch/>
          </p:blipFill>
          <p:spPr>
            <a:xfrm>
              <a:off x="1257300" y="3524944"/>
              <a:ext cx="5580676" cy="3351038"/>
            </a:xfrm>
            <a:prstGeom prst="rect">
              <a:avLst/>
            </a:prstGeom>
            <a:noFill/>
            <a:ln>
              <a:noFill/>
            </a:ln>
          </p:spPr>
        </p:pic>
      </p:grpSp>
    </p:spTree>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458</Words>
  <Application>Microsoft Office PowerPoint</Application>
  <PresentationFormat>Papel A4 (210 x 297 mm)</PresentationFormat>
  <Paragraphs>73</Paragraphs>
  <Slides>12</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vt:i4>
      </vt:variant>
    </vt:vector>
  </HeadingPairs>
  <TitlesOfParts>
    <vt:vector size="18" baseType="lpstr">
      <vt:lpstr>Aptos</vt:lpstr>
      <vt:lpstr>Aptos Display</vt:lpstr>
      <vt:lpstr>Arial</vt:lpstr>
      <vt:lpstr>Calibri</vt:lpstr>
      <vt:lpstr>Lato</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Diana Rôde</dc:creator>
  <cp:lastModifiedBy>Diana Rôde</cp:lastModifiedBy>
  <cp:revision>4</cp:revision>
  <dcterms:created xsi:type="dcterms:W3CDTF">2025-01-23T18:32:31Z</dcterms:created>
  <dcterms:modified xsi:type="dcterms:W3CDTF">2025-01-23T21:28:15Z</dcterms:modified>
</cp:coreProperties>
</file>